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31"/>
  </p:notesMasterIdLst>
  <p:handoutMasterIdLst>
    <p:handoutMasterId r:id="rId32"/>
  </p:handoutMasterIdLst>
  <p:sldIdLst>
    <p:sldId id="256" r:id="rId6"/>
    <p:sldId id="270" r:id="rId7"/>
    <p:sldId id="276" r:id="rId8"/>
    <p:sldId id="269" r:id="rId9"/>
    <p:sldId id="273" r:id="rId10"/>
    <p:sldId id="274" r:id="rId11"/>
    <p:sldId id="272" r:id="rId12"/>
    <p:sldId id="267" r:id="rId13"/>
    <p:sldId id="258" r:id="rId14"/>
    <p:sldId id="275" r:id="rId15"/>
    <p:sldId id="278" r:id="rId16"/>
    <p:sldId id="279" r:id="rId17"/>
    <p:sldId id="287" r:id="rId18"/>
    <p:sldId id="280" r:id="rId19"/>
    <p:sldId id="281" r:id="rId20"/>
    <p:sldId id="282" r:id="rId21"/>
    <p:sldId id="283" r:id="rId22"/>
    <p:sldId id="288" r:id="rId23"/>
    <p:sldId id="284" r:id="rId24"/>
    <p:sldId id="285" r:id="rId25"/>
    <p:sldId id="277" r:id="rId26"/>
    <p:sldId id="286" r:id="rId27"/>
    <p:sldId id="260" r:id="rId28"/>
    <p:sldId id="259" r:id="rId29"/>
    <p:sldId id="263"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12B46-4ABC-0A69-07EB-EB21E08C2055}" v="9" dt="2024-06-20T08:03:44.353"/>
    <p1510:client id="{BEF52DE9-8C04-18BF-9397-FFF67D2FACD0}" v="1395" dt="2024-06-19T14:07:27.77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2" autoAdjust="0"/>
    <p:restoredTop sz="96327"/>
  </p:normalViewPr>
  <p:slideViewPr>
    <p:cSldViewPr snapToGrid="0" showGuides="1">
      <p:cViewPr varScale="1">
        <p:scale>
          <a:sx n="108" d="100"/>
          <a:sy n="108" d="100"/>
        </p:scale>
        <p:origin x="864" y="102"/>
      </p:cViewPr>
      <p:guideLst>
        <p:guide orient="horz" pos="2160"/>
        <p:guide pos="3840"/>
      </p:guideLst>
    </p:cSldViewPr>
  </p:slideViewPr>
  <p:notesTextViewPr>
    <p:cViewPr>
      <p:scale>
        <a:sx n="3" d="2"/>
        <a:sy n="3" d="2"/>
      </p:scale>
      <p:origin x="0" y="0"/>
    </p:cViewPr>
  </p:notesTextViewPr>
  <p:notesViewPr>
    <p:cSldViewPr snapToGrid="0" showGuides="1">
      <p:cViewPr varScale="1">
        <p:scale>
          <a:sx n="85" d="100"/>
          <a:sy n="85" d="100"/>
        </p:scale>
        <p:origin x="295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9150346-216C-45EA-8F2B-7602F4261D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ABCDDA6-8435-49BE-9176-A25EC8022F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625947-1CE6-482A-AE91-C053145FE625}" type="datetimeFigureOut">
              <a:rPr lang="nl-NL" smtClean="0"/>
              <a:t>27-6-2024</a:t>
            </a:fld>
            <a:endParaRPr lang="nl-NL"/>
          </a:p>
        </p:txBody>
      </p:sp>
      <p:sp>
        <p:nvSpPr>
          <p:cNvPr id="4" name="Tijdelijke aanduiding voor voettekst 3">
            <a:extLst>
              <a:ext uri="{FF2B5EF4-FFF2-40B4-BE49-F238E27FC236}">
                <a16:creationId xmlns:a16="http://schemas.microsoft.com/office/drawing/2014/main" id="{C9DE7681-B072-43A2-BD11-66AF57F88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FD2B15B4-DA60-4EE0-8104-2B03696259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D7BB8A-F948-4FEC-AC0B-7BD077C7B820}" type="slidenum">
              <a:rPr lang="nl-NL" smtClean="0"/>
              <a:t>‹nr.›</a:t>
            </a:fld>
            <a:endParaRPr lang="nl-NL"/>
          </a:p>
        </p:txBody>
      </p:sp>
    </p:spTree>
    <p:extLst>
      <p:ext uri="{BB962C8B-B14F-4D97-AF65-F5344CB8AC3E}">
        <p14:creationId xmlns:p14="http://schemas.microsoft.com/office/powerpoint/2010/main" val="130316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C7117-9F97-4DE2-970C-93412549827F}" type="datetimeFigureOut">
              <a:rPr lang="nl-NL" smtClean="0"/>
              <a:t>27-6-2024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ACEFE-9C1D-41D6-8938-356B5B380421}" type="slidenum">
              <a:rPr lang="nl-NL" smtClean="0"/>
              <a:t>‹nr.›</a:t>
            </a:fld>
            <a:endParaRPr lang="nl-NL"/>
          </a:p>
        </p:txBody>
      </p:sp>
    </p:spTree>
    <p:extLst>
      <p:ext uri="{BB962C8B-B14F-4D97-AF65-F5344CB8AC3E}">
        <p14:creationId xmlns:p14="http://schemas.microsoft.com/office/powerpoint/2010/main" val="47483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19D15-97F5-481C-AA28-5DD6ABA5E2F4}"/>
              </a:ext>
            </a:extLst>
          </p:cNvPr>
          <p:cNvSpPr>
            <a:spLocks noGrp="1"/>
          </p:cNvSpPr>
          <p:nvPr>
            <p:ph type="ctrTitle"/>
          </p:nvPr>
        </p:nvSpPr>
        <p:spPr>
          <a:xfrm>
            <a:off x="1224000" y="1266825"/>
            <a:ext cx="9756000" cy="2066925"/>
          </a:xfrm>
          <a:prstGeom prst="rect">
            <a:avLst/>
          </a:prstGeom>
        </p:spPr>
        <p:txBody>
          <a:bodyPr anchor="b"/>
          <a:lstStyle>
            <a:lvl1pPr algn="l">
              <a:defRPr sz="5000">
                <a:solidFill>
                  <a:schemeClr val="bg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2F774763-6652-4E8A-9D51-23108126E81D}"/>
              </a:ext>
            </a:extLst>
          </p:cNvPr>
          <p:cNvSpPr>
            <a:spLocks noGrp="1"/>
          </p:cNvSpPr>
          <p:nvPr>
            <p:ph type="subTitle" idx="1"/>
          </p:nvPr>
        </p:nvSpPr>
        <p:spPr>
          <a:xfrm>
            <a:off x="1224000" y="3600000"/>
            <a:ext cx="9756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58394A57-9372-4FD4-B70D-2C074C89B2D6}"/>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1B58F302-4A80-48D4-9B4A-3BFED6A18E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35D3A-7AB8-45EA-A959-742BE4CC103E}"/>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1586998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19D15-97F5-481C-AA28-5DD6ABA5E2F4}"/>
              </a:ext>
            </a:extLst>
          </p:cNvPr>
          <p:cNvSpPr>
            <a:spLocks noGrp="1"/>
          </p:cNvSpPr>
          <p:nvPr>
            <p:ph type="ctrTitle"/>
          </p:nvPr>
        </p:nvSpPr>
        <p:spPr>
          <a:xfrm>
            <a:off x="1224000" y="1266825"/>
            <a:ext cx="9756000" cy="2066925"/>
          </a:xfrm>
          <a:prstGeom prst="rect">
            <a:avLst/>
          </a:prstGeom>
        </p:spPr>
        <p:txBody>
          <a:bodyPr anchor="b"/>
          <a:lstStyle>
            <a:lvl1pPr algn="l">
              <a:defRPr sz="5000">
                <a:solidFill>
                  <a:schemeClr val="tx1"/>
                </a:solidFill>
              </a:defRPr>
            </a:lvl1pPr>
          </a:lstStyle>
          <a:p>
            <a:r>
              <a:rPr lang="nl-NL" dirty="0"/>
              <a:t>Klik om de stijl te bewerken</a:t>
            </a:r>
          </a:p>
        </p:txBody>
      </p:sp>
      <p:sp>
        <p:nvSpPr>
          <p:cNvPr id="3" name="Ondertitel 2">
            <a:extLst>
              <a:ext uri="{FF2B5EF4-FFF2-40B4-BE49-F238E27FC236}">
                <a16:creationId xmlns:a16="http://schemas.microsoft.com/office/drawing/2014/main" id="{2F774763-6652-4E8A-9D51-23108126E81D}"/>
              </a:ext>
            </a:extLst>
          </p:cNvPr>
          <p:cNvSpPr>
            <a:spLocks noGrp="1"/>
          </p:cNvSpPr>
          <p:nvPr>
            <p:ph type="subTitle" idx="1"/>
          </p:nvPr>
        </p:nvSpPr>
        <p:spPr>
          <a:xfrm>
            <a:off x="1224000" y="3600000"/>
            <a:ext cx="9756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4" name="Tijdelijke aanduiding voor datum 3">
            <a:extLst>
              <a:ext uri="{FF2B5EF4-FFF2-40B4-BE49-F238E27FC236}">
                <a16:creationId xmlns:a16="http://schemas.microsoft.com/office/drawing/2014/main" id="{58394A57-9372-4FD4-B70D-2C074C89B2D6}"/>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1B58F302-4A80-48D4-9B4A-3BFED6A18E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35D3A-7AB8-45EA-A959-742BE4CC103E}"/>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2631036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met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2481943"/>
            <a:ext cx="9756000" cy="3674620"/>
          </a:xfrm>
        </p:spPr>
        <p:txBody>
          <a:bodyPr/>
          <a:lstStyle>
            <a:lvl1pPr>
              <a:defRPr sz="4000"/>
            </a:lvl1pPr>
            <a:lvl2pPr>
              <a:defRPr sz="3200"/>
            </a:lvl2pPr>
            <a:lvl3pPr>
              <a:defRPr sz="2400"/>
            </a:lvl3pPr>
            <a:lvl4pPr>
              <a:defRPr sz="2000"/>
            </a:lvl4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
        <p:nvSpPr>
          <p:cNvPr id="2" name="Titel 1">
            <a:extLst>
              <a:ext uri="{FF2B5EF4-FFF2-40B4-BE49-F238E27FC236}">
                <a16:creationId xmlns:a16="http://schemas.microsoft.com/office/drawing/2014/main" id="{6B86A077-1C82-486A-8B7B-BC9CEBE9EF48}"/>
              </a:ext>
            </a:extLst>
          </p:cNvPr>
          <p:cNvSpPr>
            <a:spLocks noGrp="1"/>
          </p:cNvSpPr>
          <p:nvPr>
            <p:ph type="title"/>
          </p:nvPr>
        </p:nvSpPr>
        <p:spPr>
          <a:xfrm>
            <a:off x="1224000" y="1665330"/>
            <a:ext cx="9753526" cy="749849"/>
          </a:xfrm>
          <a:prstGeom prst="rect">
            <a:avLst/>
          </a:prstGeom>
        </p:spPr>
        <p:txBody>
          <a:bodyPr anchor="b" anchorCtr="0"/>
          <a:lstStyle>
            <a:lvl1pPr>
              <a:defRPr sz="5000"/>
            </a:lvl1pPr>
          </a:lstStyle>
          <a:p>
            <a:r>
              <a:rPr lang="nl-NL" dirty="0"/>
              <a:t>Klik om stijl te bewerken</a:t>
            </a:r>
          </a:p>
        </p:txBody>
      </p:sp>
    </p:spTree>
    <p:extLst>
      <p:ext uri="{BB962C8B-B14F-4D97-AF65-F5344CB8AC3E}">
        <p14:creationId xmlns:p14="http://schemas.microsoft.com/office/powerpoint/2010/main" val="2760983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et tekst of objec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2481943"/>
            <a:ext cx="9756000" cy="3674620"/>
          </a:xfrm>
        </p:spPr>
        <p:txBody>
          <a:bodyPr/>
          <a:lstStyle>
            <a:lvl1pPr>
              <a:defRPr sz="4000">
                <a:solidFill>
                  <a:schemeClr val="bg1"/>
                </a:solidFill>
              </a:defRPr>
            </a:lvl1pPr>
            <a:lvl2pPr>
              <a:defRPr sz="3200">
                <a:solidFill>
                  <a:schemeClr val="bg1"/>
                </a:solidFill>
              </a:defRPr>
            </a:lvl2pPr>
            <a:lvl3pPr>
              <a:defRPr sz="2400">
                <a:solidFill>
                  <a:schemeClr val="bg1"/>
                </a:solidFill>
              </a:defRPr>
            </a:lvl3pPr>
            <a:lvl4pPr>
              <a:defRPr sz="2000">
                <a:solidFill>
                  <a:schemeClr val="bg1"/>
                </a:solidFill>
              </a:defRPr>
            </a:lvl4pPr>
            <a:lvl5pPr>
              <a:defRPr>
                <a:solidFill>
                  <a:schemeClr val="bg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
        <p:nvSpPr>
          <p:cNvPr id="2" name="Titel 1">
            <a:extLst>
              <a:ext uri="{FF2B5EF4-FFF2-40B4-BE49-F238E27FC236}">
                <a16:creationId xmlns:a16="http://schemas.microsoft.com/office/drawing/2014/main" id="{6B86A077-1C82-486A-8B7B-BC9CEBE9EF48}"/>
              </a:ext>
            </a:extLst>
          </p:cNvPr>
          <p:cNvSpPr>
            <a:spLocks noGrp="1"/>
          </p:cNvSpPr>
          <p:nvPr>
            <p:ph type="title"/>
          </p:nvPr>
        </p:nvSpPr>
        <p:spPr>
          <a:xfrm>
            <a:off x="1224000" y="1665330"/>
            <a:ext cx="9753526" cy="749849"/>
          </a:xfrm>
          <a:prstGeom prst="rect">
            <a:avLst/>
          </a:prstGeom>
        </p:spPr>
        <p:txBody>
          <a:bodyPr anchor="b" anchorCtr="0"/>
          <a:lstStyle>
            <a:lvl1pPr>
              <a:defRPr sz="5000">
                <a:solidFill>
                  <a:schemeClr val="bg1"/>
                </a:solidFill>
              </a:defRPr>
            </a:lvl1pPr>
          </a:lstStyle>
          <a:p>
            <a:r>
              <a:rPr lang="nl-NL" dirty="0"/>
              <a:t>Klik om stijl te bewerken</a:t>
            </a:r>
          </a:p>
        </p:txBody>
      </p:sp>
    </p:spTree>
    <p:extLst>
      <p:ext uri="{BB962C8B-B14F-4D97-AF65-F5344CB8AC3E}">
        <p14:creationId xmlns:p14="http://schemas.microsoft.com/office/powerpoint/2010/main" val="3856398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415110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eer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1656000"/>
            <a:ext cx="4872000" cy="4500563"/>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
        <p:nvSpPr>
          <p:cNvPr id="7" name="Tijdelijke aanduiding voor inhoud 6">
            <a:extLst>
              <a:ext uri="{FF2B5EF4-FFF2-40B4-BE49-F238E27FC236}">
                <a16:creationId xmlns:a16="http://schemas.microsoft.com/office/drawing/2014/main" id="{64BB9FDA-D1A9-4A8F-BCEF-28D2AB821C12}"/>
              </a:ext>
            </a:extLst>
          </p:cNvPr>
          <p:cNvSpPr>
            <a:spLocks noGrp="1"/>
          </p:cNvSpPr>
          <p:nvPr>
            <p:ph sz="quarter" idx="13"/>
          </p:nvPr>
        </p:nvSpPr>
        <p:spPr>
          <a:xfrm>
            <a:off x="6096001" y="1656000"/>
            <a:ext cx="4881526" cy="450056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055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Kies de kle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7" name="Afbeelding 6">
            <a:extLst>
              <a:ext uri="{FF2B5EF4-FFF2-40B4-BE49-F238E27FC236}">
                <a16:creationId xmlns:a16="http://schemas.microsoft.com/office/drawing/2014/main" id="{BA653F50-59DD-4D07-9D1B-2B600953F48B}"/>
              </a:ext>
            </a:extLst>
          </p:cNvPr>
          <p:cNvPicPr>
            <a:picLocks noChangeAspect="1"/>
          </p:cNvPicPr>
          <p:nvPr userDrawn="1"/>
        </p:nvPicPr>
        <p:blipFill>
          <a:blip r:embed="rId3">
            <a:extLst>
              <a:ext uri="{28A0092B-C50C-407E-A947-70E740481C1C}">
                <a14:useLocalDpi xmlns:a14="http://schemas.microsoft.com/office/drawing/2010/main" val="0"/>
              </a:ext>
            </a:extLst>
          </a:blip>
          <a:srcRect l="6558" r="6558"/>
          <a:stretch/>
        </p:blipFill>
        <p:spPr>
          <a:xfrm>
            <a:off x="5439273" y="587211"/>
            <a:ext cx="5035828" cy="5796000"/>
          </a:xfrm>
          <a:prstGeom prst="rect">
            <a:avLst/>
          </a:prstGeom>
        </p:spPr>
      </p:pic>
    </p:spTree>
    <p:extLst>
      <p:ext uri="{BB962C8B-B14F-4D97-AF65-F5344CB8AC3E}">
        <p14:creationId xmlns:p14="http://schemas.microsoft.com/office/powerpoint/2010/main" val="3411408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Je eigen st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0D3ADED-358E-4E74-A64F-8C239F917C8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28847" y="826475"/>
            <a:ext cx="5832000" cy="5832000"/>
          </a:xfrm>
          <a:prstGeom prst="rect">
            <a:avLst/>
          </a:prstGeom>
        </p:spPr>
      </p:pic>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930981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Oog hebben voor elka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6" name="Afbeelding 5">
            <a:extLst>
              <a:ext uri="{FF2B5EF4-FFF2-40B4-BE49-F238E27FC236}">
                <a16:creationId xmlns:a16="http://schemas.microsoft.com/office/drawing/2014/main" id="{38255CFB-AD89-4E0F-904B-1EEE36C662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4129" y="587211"/>
            <a:ext cx="6134264" cy="6134264"/>
          </a:xfrm>
          <a:prstGeom prst="rect">
            <a:avLst/>
          </a:prstGeom>
        </p:spPr>
      </p:pic>
    </p:spTree>
    <p:extLst>
      <p:ext uri="{BB962C8B-B14F-4D97-AF65-F5344CB8AC3E}">
        <p14:creationId xmlns:p14="http://schemas.microsoft.com/office/powerpoint/2010/main" val="164534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7661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et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2481943"/>
            <a:ext cx="9756000" cy="3674620"/>
          </a:xfrm>
        </p:spPr>
        <p:txBody>
          <a:bodyPr/>
          <a:lstStyle>
            <a:lvl1pPr>
              <a:defRPr sz="4000"/>
            </a:lvl1pPr>
            <a:lvl2pPr>
              <a:defRPr sz="3200"/>
            </a:lvl2pPr>
            <a:lvl3pPr>
              <a:defRPr sz="2400"/>
            </a:lvl3pPr>
            <a:lvl4pPr>
              <a:defRPr sz="2000"/>
            </a:lvl4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
        <p:nvSpPr>
          <p:cNvPr id="2" name="Titel 1">
            <a:extLst>
              <a:ext uri="{FF2B5EF4-FFF2-40B4-BE49-F238E27FC236}">
                <a16:creationId xmlns:a16="http://schemas.microsoft.com/office/drawing/2014/main" id="{6B86A077-1C82-486A-8B7B-BC9CEBE9EF48}"/>
              </a:ext>
            </a:extLst>
          </p:cNvPr>
          <p:cNvSpPr>
            <a:spLocks noGrp="1"/>
          </p:cNvSpPr>
          <p:nvPr>
            <p:ph type="title"/>
          </p:nvPr>
        </p:nvSpPr>
        <p:spPr>
          <a:xfrm>
            <a:off x="1224000" y="1665330"/>
            <a:ext cx="9753526" cy="749849"/>
          </a:xfrm>
          <a:prstGeom prst="rect">
            <a:avLst/>
          </a:prstGeom>
        </p:spPr>
        <p:txBody>
          <a:bodyPr anchor="b" anchorCtr="0"/>
          <a:lstStyle>
            <a:lvl1pPr>
              <a:defRPr sz="5000">
                <a:solidFill>
                  <a:schemeClr val="bg1"/>
                </a:solidFill>
              </a:defRPr>
            </a:lvl1pPr>
          </a:lstStyle>
          <a:p>
            <a:r>
              <a:rPr lang="nl-NL"/>
              <a:t>Klik om stijl te bewerken</a:t>
            </a:r>
            <a:endParaRPr lang="nl-NL" dirty="0"/>
          </a:p>
        </p:txBody>
      </p:sp>
    </p:spTree>
    <p:extLst>
      <p:ext uri="{BB962C8B-B14F-4D97-AF65-F5344CB8AC3E}">
        <p14:creationId xmlns:p14="http://schemas.microsoft.com/office/powerpoint/2010/main" val="374985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 keer tekst of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F26D2EE-9939-4930-8A80-B2E7D3888F13}"/>
              </a:ext>
            </a:extLst>
          </p:cNvPr>
          <p:cNvSpPr>
            <a:spLocks noGrp="1"/>
          </p:cNvSpPr>
          <p:nvPr>
            <p:ph idx="1"/>
          </p:nvPr>
        </p:nvSpPr>
        <p:spPr>
          <a:xfrm>
            <a:off x="1224000" y="1656000"/>
            <a:ext cx="4872000" cy="4500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092C25A-CA90-4043-B6E3-E5BB8FE59F63}"/>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5" name="Tijdelijke aanduiding voor voettekst 4">
            <a:extLst>
              <a:ext uri="{FF2B5EF4-FFF2-40B4-BE49-F238E27FC236}">
                <a16:creationId xmlns:a16="http://schemas.microsoft.com/office/drawing/2014/main" id="{BAA86BD9-86A7-4CB3-A20F-D2B6509348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2C07E0-5BE5-4E3D-A5C3-FA1D5CEB3FBD}"/>
              </a:ext>
            </a:extLst>
          </p:cNvPr>
          <p:cNvSpPr>
            <a:spLocks noGrp="1"/>
          </p:cNvSpPr>
          <p:nvPr>
            <p:ph type="sldNum" sz="quarter" idx="12"/>
          </p:nvPr>
        </p:nvSpPr>
        <p:spPr/>
        <p:txBody>
          <a:bodyPr/>
          <a:lstStyle/>
          <a:p>
            <a:fld id="{0E0C6E6B-2EC4-403B-B862-78C299F44D90}" type="slidenum">
              <a:rPr lang="nl-NL" smtClean="0"/>
              <a:t>‹nr.›</a:t>
            </a:fld>
            <a:endParaRPr lang="nl-NL"/>
          </a:p>
        </p:txBody>
      </p:sp>
      <p:sp>
        <p:nvSpPr>
          <p:cNvPr id="7" name="Tijdelijke aanduiding voor inhoud 6">
            <a:extLst>
              <a:ext uri="{FF2B5EF4-FFF2-40B4-BE49-F238E27FC236}">
                <a16:creationId xmlns:a16="http://schemas.microsoft.com/office/drawing/2014/main" id="{64BB9FDA-D1A9-4A8F-BCEF-28D2AB821C12}"/>
              </a:ext>
            </a:extLst>
          </p:cNvPr>
          <p:cNvSpPr>
            <a:spLocks noGrp="1"/>
          </p:cNvSpPr>
          <p:nvPr>
            <p:ph sz="quarter" idx="13"/>
          </p:nvPr>
        </p:nvSpPr>
        <p:spPr>
          <a:xfrm>
            <a:off x="6096001" y="1656000"/>
            <a:ext cx="4881526" cy="4500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8609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Het pa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77704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Kies de kle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7" name="Afbeelding 6">
            <a:extLst>
              <a:ext uri="{FF2B5EF4-FFF2-40B4-BE49-F238E27FC236}">
                <a16:creationId xmlns:a16="http://schemas.microsoft.com/office/drawing/2014/main" id="{6C54E305-CB9D-4FC4-B5EE-56BDBDE7061A}"/>
              </a:ext>
            </a:extLst>
          </p:cNvPr>
          <p:cNvPicPr>
            <a:picLocks noChangeAspect="1"/>
          </p:cNvPicPr>
          <p:nvPr userDrawn="1"/>
        </p:nvPicPr>
        <p:blipFill>
          <a:blip r:embed="rId3">
            <a:extLst>
              <a:ext uri="{28A0092B-C50C-407E-A947-70E740481C1C}">
                <a14:useLocalDpi xmlns:a14="http://schemas.microsoft.com/office/drawing/2010/main" val="0"/>
              </a:ext>
            </a:extLst>
          </a:blip>
          <a:srcRect l="5962" r="5962"/>
          <a:stretch/>
        </p:blipFill>
        <p:spPr>
          <a:xfrm>
            <a:off x="5370245" y="585136"/>
            <a:ext cx="5104856" cy="5796000"/>
          </a:xfrm>
          <a:prstGeom prst="rect">
            <a:avLst/>
          </a:prstGeom>
        </p:spPr>
      </p:pic>
    </p:spTree>
    <p:extLst>
      <p:ext uri="{BB962C8B-B14F-4D97-AF65-F5344CB8AC3E}">
        <p14:creationId xmlns:p14="http://schemas.microsoft.com/office/powerpoint/2010/main" val="1924883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Je eigen st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10" name="Afbeelding 9">
            <a:extLst>
              <a:ext uri="{FF2B5EF4-FFF2-40B4-BE49-F238E27FC236}">
                <a16:creationId xmlns:a16="http://schemas.microsoft.com/office/drawing/2014/main" id="{4F9BC8E7-7983-4765-9735-1F7107557A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28847" y="826475"/>
            <a:ext cx="5832000" cy="5832000"/>
          </a:xfrm>
          <a:prstGeom prst="rect">
            <a:avLst/>
          </a:prstGeom>
        </p:spPr>
      </p:pic>
    </p:spTree>
    <p:extLst>
      <p:ext uri="{BB962C8B-B14F-4D97-AF65-F5344CB8AC3E}">
        <p14:creationId xmlns:p14="http://schemas.microsoft.com/office/powerpoint/2010/main" val="169482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Oog hebben voor elka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pic>
        <p:nvPicPr>
          <p:cNvPr id="8" name="Afbeelding 7">
            <a:extLst>
              <a:ext uri="{FF2B5EF4-FFF2-40B4-BE49-F238E27FC236}">
                <a16:creationId xmlns:a16="http://schemas.microsoft.com/office/drawing/2014/main" id="{94F967AB-7EF2-48E6-A6F9-2FBABCE55B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4129" y="587211"/>
            <a:ext cx="6134264" cy="6134264"/>
          </a:xfrm>
          <a:prstGeom prst="rect">
            <a:avLst/>
          </a:prstGeom>
        </p:spPr>
      </p:pic>
      <p:pic>
        <p:nvPicPr>
          <p:cNvPr id="9" name="Afbeelding 8">
            <a:extLst>
              <a:ext uri="{FF2B5EF4-FFF2-40B4-BE49-F238E27FC236}">
                <a16:creationId xmlns:a16="http://schemas.microsoft.com/office/drawing/2014/main" id="{56C95E13-39A3-4926-894D-5100C285F0C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43262" y="587211"/>
            <a:ext cx="6134264" cy="6134264"/>
          </a:xfrm>
          <a:prstGeom prst="rect">
            <a:avLst/>
          </a:prstGeom>
        </p:spPr>
      </p:pic>
    </p:spTree>
    <p:extLst>
      <p:ext uri="{BB962C8B-B14F-4D97-AF65-F5344CB8AC3E}">
        <p14:creationId xmlns:p14="http://schemas.microsoft.com/office/powerpoint/2010/main" val="136270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ind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162C0C-8ADC-43CF-AE95-14C54448DD37}"/>
              </a:ext>
            </a:extLst>
          </p:cNvPr>
          <p:cNvSpPr>
            <a:spLocks noGrp="1"/>
          </p:cNvSpPr>
          <p:nvPr>
            <p:ph type="dt" sz="half" idx="10"/>
          </p:nvPr>
        </p:nvSpPr>
        <p:spPr/>
        <p:txBody>
          <a:bodyPr/>
          <a:lstStyle/>
          <a:p>
            <a:fld id="{343B65EB-9FDF-4830-AF0E-7F0AAC093151}" type="datetimeFigureOut">
              <a:rPr lang="nl-NL" smtClean="0"/>
              <a:t>27-6-2024</a:t>
            </a:fld>
            <a:endParaRPr lang="nl-NL"/>
          </a:p>
        </p:txBody>
      </p:sp>
      <p:sp>
        <p:nvSpPr>
          <p:cNvPr id="3" name="Tijdelijke aanduiding voor voettekst 2">
            <a:extLst>
              <a:ext uri="{FF2B5EF4-FFF2-40B4-BE49-F238E27FC236}">
                <a16:creationId xmlns:a16="http://schemas.microsoft.com/office/drawing/2014/main" id="{C941DBA8-63B1-47F5-A883-5583ECBA7E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25615F1-B779-49BE-960D-1AE9E171A281}"/>
              </a:ext>
            </a:extLst>
          </p:cNvPr>
          <p:cNvSpPr>
            <a:spLocks noGrp="1"/>
          </p:cNvSpPr>
          <p:nvPr>
            <p:ph type="sldNum" sz="quarter" idx="12"/>
          </p:nvPr>
        </p:nvSpPr>
        <p:spPr/>
        <p:txBody>
          <a:bodyPr/>
          <a:lstStyle/>
          <a:p>
            <a:fld id="{0E0C6E6B-2EC4-403B-B862-78C299F44D90}" type="slidenum">
              <a:rPr lang="nl-NL" smtClean="0"/>
              <a:t>‹nr.›</a:t>
            </a:fld>
            <a:endParaRPr lang="nl-NL"/>
          </a:p>
        </p:txBody>
      </p:sp>
    </p:spTree>
    <p:extLst>
      <p:ext uri="{BB962C8B-B14F-4D97-AF65-F5344CB8AC3E}">
        <p14:creationId xmlns:p14="http://schemas.microsoft.com/office/powerpoint/2010/main" val="393063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2.em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5D78CD-E1A3-49DD-B89A-60EEEE43511E}"/>
              </a:ext>
            </a:extLst>
          </p:cNvPr>
          <p:cNvSpPr>
            <a:spLocks noGrp="1"/>
          </p:cNvSpPr>
          <p:nvPr>
            <p:ph type="body" idx="1"/>
          </p:nvPr>
        </p:nvSpPr>
        <p:spPr>
          <a:xfrm>
            <a:off x="1224000" y="1656000"/>
            <a:ext cx="9756000" cy="4500563"/>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80EEA5B1-6071-40BE-B6B0-3F546D9E05EE}"/>
              </a:ext>
            </a:extLst>
          </p:cNvPr>
          <p:cNvSpPr>
            <a:spLocks noGrp="1"/>
          </p:cNvSpPr>
          <p:nvPr>
            <p:ph type="dt" sz="half" idx="2"/>
          </p:nvPr>
        </p:nvSpPr>
        <p:spPr>
          <a:xfrm>
            <a:off x="1224000" y="6356350"/>
            <a:ext cx="1004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B65EB-9FDF-4830-AF0E-7F0AAC093151}" type="datetimeFigureOut">
              <a:rPr lang="nl-NL" smtClean="0"/>
              <a:t>27-6-2024</a:t>
            </a:fld>
            <a:endParaRPr lang="nl-NL" dirty="0"/>
          </a:p>
        </p:txBody>
      </p:sp>
      <p:sp>
        <p:nvSpPr>
          <p:cNvPr id="5" name="Tijdelijke aanduiding voor voettekst 4">
            <a:extLst>
              <a:ext uri="{FF2B5EF4-FFF2-40B4-BE49-F238E27FC236}">
                <a16:creationId xmlns:a16="http://schemas.microsoft.com/office/drawing/2014/main" id="{CED80839-D02B-42AA-A7BD-49F0BD9EF867}"/>
              </a:ext>
            </a:extLst>
          </p:cNvPr>
          <p:cNvSpPr>
            <a:spLocks noGrp="1"/>
          </p:cNvSpPr>
          <p:nvPr>
            <p:ph type="ftr" sz="quarter" idx="3"/>
          </p:nvPr>
        </p:nvSpPr>
        <p:spPr>
          <a:xfrm>
            <a:off x="2228850" y="6356350"/>
            <a:ext cx="77438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ADA9FA82-A774-414D-B2D2-70E182497F73}"/>
              </a:ext>
            </a:extLst>
          </p:cNvPr>
          <p:cNvSpPr>
            <a:spLocks noGrp="1"/>
          </p:cNvSpPr>
          <p:nvPr>
            <p:ph type="sldNum" sz="quarter" idx="4"/>
          </p:nvPr>
        </p:nvSpPr>
        <p:spPr>
          <a:xfrm>
            <a:off x="9972676" y="6356350"/>
            <a:ext cx="1004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C6E6B-2EC4-403B-B862-78C299F44D90}" type="slidenum">
              <a:rPr lang="nl-NL" smtClean="0"/>
              <a:t>‹nr.›</a:t>
            </a:fld>
            <a:endParaRPr lang="nl-NL" dirty="0"/>
          </a:p>
        </p:txBody>
      </p:sp>
    </p:spTree>
    <p:extLst>
      <p:ext uri="{BB962C8B-B14F-4D97-AF65-F5344CB8AC3E}">
        <p14:creationId xmlns:p14="http://schemas.microsoft.com/office/powerpoint/2010/main" val="2241113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5" r:id="rId3"/>
    <p:sldLayoutId id="2147483664" r:id="rId4"/>
    <p:sldLayoutId id="2147483655" r:id="rId5"/>
    <p:sldLayoutId id="2147483662" r:id="rId6"/>
    <p:sldLayoutId id="2147483661" r:id="rId7"/>
    <p:sldLayoutId id="214748366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1950" indent="-361950" algn="l" defTabSz="914400" rtl="0" eaLnBrk="1" latinLnBrk="0" hangingPunct="1">
        <a:lnSpc>
          <a:spcPct val="90000"/>
        </a:lnSpc>
        <a:spcBef>
          <a:spcPts val="600"/>
        </a:spcBef>
        <a:buFont typeface="Arial" panose="020B0604020202020204" pitchFamily="34" charset="0"/>
        <a:buChar char="•"/>
        <a:defRPr sz="5000" kern="1200">
          <a:solidFill>
            <a:schemeClr val="bg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4000" kern="1200">
          <a:solidFill>
            <a:schemeClr val="bg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3000" kern="1200">
          <a:solidFill>
            <a:schemeClr val="bg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bg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5D78CD-E1A3-49DD-B89A-60EEEE43511E}"/>
              </a:ext>
            </a:extLst>
          </p:cNvPr>
          <p:cNvSpPr>
            <a:spLocks noGrp="1"/>
          </p:cNvSpPr>
          <p:nvPr>
            <p:ph type="body" idx="1"/>
          </p:nvPr>
        </p:nvSpPr>
        <p:spPr>
          <a:xfrm>
            <a:off x="1224000" y="1656000"/>
            <a:ext cx="9756000" cy="4500563"/>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80EEA5B1-6071-40BE-B6B0-3F546D9E05EE}"/>
              </a:ext>
            </a:extLst>
          </p:cNvPr>
          <p:cNvSpPr>
            <a:spLocks noGrp="1"/>
          </p:cNvSpPr>
          <p:nvPr>
            <p:ph type="dt" sz="half" idx="2"/>
          </p:nvPr>
        </p:nvSpPr>
        <p:spPr>
          <a:xfrm>
            <a:off x="1224000" y="6356350"/>
            <a:ext cx="1004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B65EB-9FDF-4830-AF0E-7F0AAC093151}" type="datetimeFigureOut">
              <a:rPr lang="nl-NL" smtClean="0"/>
              <a:t>27-6-2024</a:t>
            </a:fld>
            <a:endParaRPr lang="nl-NL" dirty="0"/>
          </a:p>
        </p:txBody>
      </p:sp>
      <p:sp>
        <p:nvSpPr>
          <p:cNvPr id="5" name="Tijdelijke aanduiding voor voettekst 4">
            <a:extLst>
              <a:ext uri="{FF2B5EF4-FFF2-40B4-BE49-F238E27FC236}">
                <a16:creationId xmlns:a16="http://schemas.microsoft.com/office/drawing/2014/main" id="{CED80839-D02B-42AA-A7BD-49F0BD9EF867}"/>
              </a:ext>
            </a:extLst>
          </p:cNvPr>
          <p:cNvSpPr>
            <a:spLocks noGrp="1"/>
          </p:cNvSpPr>
          <p:nvPr>
            <p:ph type="ftr" sz="quarter" idx="3"/>
          </p:nvPr>
        </p:nvSpPr>
        <p:spPr>
          <a:xfrm>
            <a:off x="2228850" y="6356350"/>
            <a:ext cx="77438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ADA9FA82-A774-414D-B2D2-70E182497F73}"/>
              </a:ext>
            </a:extLst>
          </p:cNvPr>
          <p:cNvSpPr>
            <a:spLocks noGrp="1"/>
          </p:cNvSpPr>
          <p:nvPr>
            <p:ph type="sldNum" sz="quarter" idx="4"/>
          </p:nvPr>
        </p:nvSpPr>
        <p:spPr>
          <a:xfrm>
            <a:off x="9972676" y="6356350"/>
            <a:ext cx="1004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C6E6B-2EC4-403B-B862-78C299F44D90}" type="slidenum">
              <a:rPr lang="nl-NL" smtClean="0"/>
              <a:t>‹nr.›</a:t>
            </a:fld>
            <a:endParaRPr lang="nl-NL" dirty="0"/>
          </a:p>
        </p:txBody>
      </p:sp>
    </p:spTree>
    <p:extLst>
      <p:ext uri="{BB962C8B-B14F-4D97-AF65-F5344CB8AC3E}">
        <p14:creationId xmlns:p14="http://schemas.microsoft.com/office/powerpoint/2010/main" val="3638436093"/>
      </p:ext>
    </p:extLst>
  </p:cSld>
  <p:clrMap bg1="lt1" tx1="dk1" bg2="lt2" tx2="dk2" accent1="accent1" accent2="accent2" accent3="accent3" accent4="accent4" accent5="accent5" accent6="accent6" hlink="hlink" folHlink="folHlink"/>
  <p:sldLayoutIdLst>
    <p:sldLayoutId id="2147483666" r:id="rId1"/>
    <p:sldLayoutId id="2147483673" r:id="rId2"/>
    <p:sldLayoutId id="2147483674" r:id="rId3"/>
    <p:sldLayoutId id="2147483667" r:id="rId4"/>
    <p:sldLayoutId id="2147483668" r:id="rId5"/>
    <p:sldLayoutId id="2147483671" r:id="rId6"/>
    <p:sldLayoutId id="2147483672" r:id="rId7"/>
    <p:sldLayoutId id="214748367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61950" indent="-361950" algn="l" defTabSz="914400" rtl="0" eaLnBrk="1" latinLnBrk="0" hangingPunct="1">
        <a:lnSpc>
          <a:spcPct val="90000"/>
        </a:lnSpc>
        <a:spcBef>
          <a:spcPts val="600"/>
        </a:spcBef>
        <a:buFont typeface="Arial" panose="020B0604020202020204" pitchFamily="34" charset="0"/>
        <a:buChar char="•"/>
        <a:defRPr sz="5000" kern="1200">
          <a:solidFill>
            <a:schemeClr val="tx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4000" kern="1200">
          <a:solidFill>
            <a:schemeClr val="tx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3000" kern="1200">
          <a:solidFill>
            <a:schemeClr val="tx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tx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mailto:d.oomen@hethooghuis.nl"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301267-4F55-D359-5AFB-153E2CE85510}"/>
              </a:ext>
            </a:extLst>
          </p:cNvPr>
          <p:cNvSpPr txBox="1">
            <a:spLocks/>
          </p:cNvSpPr>
          <p:nvPr/>
        </p:nvSpPr>
        <p:spPr>
          <a:xfrm>
            <a:off x="1376400" y="2247106"/>
            <a:ext cx="9756000" cy="2066925"/>
          </a:xfrm>
          <a:prstGeom prst="rect">
            <a:avLst/>
          </a:prstGeom>
        </p:spPr>
        <p:txBody>
          <a:bodyPr lIns="91440" tIns="45720" rIns="91440" bIns="45720" anchor="b"/>
          <a:lstStyle>
            <a:lvl1pPr algn="l" defTabSz="914400" rtl="0" eaLnBrk="1" latinLnBrk="0" hangingPunct="1">
              <a:lnSpc>
                <a:spcPct val="90000"/>
              </a:lnSpc>
              <a:spcBef>
                <a:spcPct val="0"/>
              </a:spcBef>
              <a:buNone/>
              <a:defRPr sz="5000" kern="1200">
                <a:solidFill>
                  <a:schemeClr val="bg1"/>
                </a:solidFill>
                <a:latin typeface="+mj-lt"/>
                <a:ea typeface="+mj-ea"/>
                <a:cs typeface="+mj-cs"/>
              </a:defRPr>
            </a:lvl1pPr>
          </a:lstStyle>
          <a:p>
            <a:pPr algn="ctr"/>
            <a:r>
              <a:rPr lang="nl-NL" b="1" dirty="0"/>
              <a:t>Algemene Oudermiddag </a:t>
            </a:r>
          </a:p>
          <a:p>
            <a:pPr algn="ctr"/>
            <a:r>
              <a:rPr lang="nl-NL" b="1" dirty="0"/>
              <a:t>MH2</a:t>
            </a:r>
          </a:p>
          <a:p>
            <a:pPr algn="ctr"/>
            <a:r>
              <a:rPr lang="nl-NL" b="1" dirty="0">
                <a:solidFill>
                  <a:srgbClr val="FFFF00"/>
                </a:solidFill>
              </a:rPr>
              <a:t>3 september 2024</a:t>
            </a:r>
            <a:br>
              <a:rPr lang="nl-NL" b="1" dirty="0"/>
            </a:br>
            <a:endParaRPr lang="nl-NL" b="1" dirty="0"/>
          </a:p>
        </p:txBody>
      </p:sp>
      <p:sp>
        <p:nvSpPr>
          <p:cNvPr id="5" name="Ondertitel 2">
            <a:extLst>
              <a:ext uri="{FF2B5EF4-FFF2-40B4-BE49-F238E27FC236}">
                <a16:creationId xmlns:a16="http://schemas.microsoft.com/office/drawing/2014/main" id="{D4CA933A-05C9-BB87-0F1C-66F68D5F5F19}"/>
              </a:ext>
            </a:extLst>
          </p:cNvPr>
          <p:cNvSpPr txBox="1">
            <a:spLocks/>
          </p:cNvSpPr>
          <p:nvPr/>
        </p:nvSpPr>
        <p:spPr>
          <a:xfrm>
            <a:off x="1376400" y="4610894"/>
            <a:ext cx="9756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2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1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9600" b="1" dirty="0"/>
              <a:t>Welkom!</a:t>
            </a:r>
          </a:p>
          <a:p>
            <a:endParaRPr lang="nl-NL" dirty="0"/>
          </a:p>
        </p:txBody>
      </p:sp>
    </p:spTree>
    <p:extLst>
      <p:ext uri="{BB962C8B-B14F-4D97-AF65-F5344CB8AC3E}">
        <p14:creationId xmlns:p14="http://schemas.microsoft.com/office/powerpoint/2010/main" val="292861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B0055-7C62-92F3-021C-A23D20246372}"/>
              </a:ext>
            </a:extLst>
          </p:cNvPr>
          <p:cNvSpPr>
            <a:spLocks noGrp="1"/>
          </p:cNvSpPr>
          <p:nvPr>
            <p:ph type="ctrTitle"/>
          </p:nvPr>
        </p:nvSpPr>
        <p:spPr>
          <a:xfrm>
            <a:off x="791280" y="3100252"/>
            <a:ext cx="9756000" cy="1463040"/>
          </a:xfrm>
        </p:spPr>
        <p:txBody>
          <a:bodyPr/>
          <a:lstStyle/>
          <a:p>
            <a:pPr algn="ctr"/>
            <a:r>
              <a:rPr lang="nl-NL" dirty="0"/>
              <a:t>Loopbaan Oriëntatie</a:t>
            </a:r>
            <a:br>
              <a:rPr lang="nl-NL" dirty="0"/>
            </a:br>
            <a:br>
              <a:rPr lang="nl-NL" dirty="0"/>
            </a:br>
            <a:r>
              <a:rPr lang="nl-NL" dirty="0"/>
              <a:t>Programma leerjaar 2</a:t>
            </a:r>
          </a:p>
        </p:txBody>
      </p:sp>
    </p:spTree>
    <p:extLst>
      <p:ext uri="{BB962C8B-B14F-4D97-AF65-F5344CB8AC3E}">
        <p14:creationId xmlns:p14="http://schemas.microsoft.com/office/powerpoint/2010/main" val="2161026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C3ECFB76-C331-EE93-F545-67555181A123}"/>
              </a:ext>
            </a:extLst>
          </p:cNvPr>
          <p:cNvSpPr txBox="1">
            <a:spLocks/>
          </p:cNvSpPr>
          <p:nvPr/>
        </p:nvSpPr>
        <p:spPr>
          <a:xfrm>
            <a:off x="2290353" y="300175"/>
            <a:ext cx="9039497" cy="744854"/>
          </a:xfrm>
          <a:prstGeom prst="rect">
            <a:avLst/>
          </a:prstGeom>
          <a:solidFill>
            <a:srgbClr val="008BD2"/>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solidFill>
                  <a:schemeClr val="bg1"/>
                </a:solidFill>
              </a:rPr>
              <a:t>Overzicht van activiteiten</a:t>
            </a:r>
          </a:p>
        </p:txBody>
      </p:sp>
      <p:sp>
        <p:nvSpPr>
          <p:cNvPr id="4" name="Tijdelijke aanduiding voor inhoud 6">
            <a:extLst>
              <a:ext uri="{FF2B5EF4-FFF2-40B4-BE49-F238E27FC236}">
                <a16:creationId xmlns:a16="http://schemas.microsoft.com/office/drawing/2014/main" id="{B1FD12C9-E7EF-5D83-B7A6-6222E199FC81}"/>
              </a:ext>
            </a:extLst>
          </p:cNvPr>
          <p:cNvSpPr txBox="1">
            <a:spLocks/>
          </p:cNvSpPr>
          <p:nvPr/>
        </p:nvSpPr>
        <p:spPr>
          <a:xfrm>
            <a:off x="940526" y="1611086"/>
            <a:ext cx="10310947" cy="5338354"/>
          </a:xfrm>
          <a:prstGeom prst="rect">
            <a:avLst/>
          </a:prstGeom>
        </p:spPr>
        <p:txBody>
          <a:bodyPr vert="horz" lIns="91440" tIns="45720" rIns="91440" bIns="45720" rtlCol="0" anchor="t">
            <a:normAutofit/>
          </a:bodyPr>
          <a:lstStyle>
            <a:lvl1pPr marL="361950" indent="-361950" algn="l" defTabSz="914400" rtl="0" eaLnBrk="1" latinLnBrk="0" hangingPunct="1">
              <a:lnSpc>
                <a:spcPct val="90000"/>
              </a:lnSpc>
              <a:spcBef>
                <a:spcPts val="600"/>
              </a:spcBef>
              <a:buFont typeface="Arial" panose="020B0604020202020204" pitchFamily="34" charset="0"/>
              <a:buChar char="•"/>
              <a:defRPr sz="4000" kern="1200">
                <a:solidFill>
                  <a:schemeClr val="tx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3200" kern="1200">
                <a:solidFill>
                  <a:schemeClr val="tx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2400" kern="1200">
                <a:solidFill>
                  <a:schemeClr val="tx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tx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nl-NL" sz="2400" b="1" dirty="0">
                <a:latin typeface="Arial" panose="020B0604020202020204" pitchFamily="34" charset="0"/>
              </a:rPr>
              <a:t>Palet-uren leerjaar 1</a:t>
            </a:r>
            <a:r>
              <a:rPr lang="nl-NL" sz="2400" dirty="0">
                <a:latin typeface="Arial" panose="020B0604020202020204" pitchFamily="34" charset="0"/>
              </a:rPr>
              <a:t>: </a:t>
            </a:r>
            <a:br>
              <a:rPr lang="nl-NL" sz="2400" dirty="0">
                <a:latin typeface="Arial" panose="020B0604020202020204" pitchFamily="34" charset="0"/>
              </a:rPr>
            </a:br>
            <a:r>
              <a:rPr lang="nl-NL" sz="2400" dirty="0">
                <a:latin typeface="Arial" panose="020B0604020202020204" pitchFamily="34" charset="0"/>
              </a:rPr>
              <a:t>oriënteren op: Kunst, Sport, Technologie, Ondernemen</a:t>
            </a:r>
            <a:r>
              <a:rPr lang="en-US" sz="2400" dirty="0">
                <a:latin typeface="Arial" panose="020B0604020202020204" pitchFamily="34" charset="0"/>
              </a:rPr>
              <a:t>​</a:t>
            </a:r>
          </a:p>
          <a:p>
            <a:pPr algn="l" rtl="0" fontAlgn="base">
              <a:buFont typeface="Arial" panose="020B0604020202020204" pitchFamily="34" charset="0"/>
              <a:buChar char="•"/>
            </a:pPr>
            <a:endParaRPr lang="nl-NL" sz="2400" dirty="0">
              <a:latin typeface="Arial" panose="020B0604020202020204" pitchFamily="34" charset="0"/>
            </a:endParaRPr>
          </a:p>
          <a:p>
            <a:pPr fontAlgn="base"/>
            <a:r>
              <a:rPr lang="nl-NL" sz="2400" b="1" dirty="0">
                <a:latin typeface="Arial"/>
                <a:cs typeface="Arial"/>
              </a:rPr>
              <a:t>Palet-uren leerjaar 2: </a:t>
            </a:r>
            <a:br>
              <a:rPr lang="nl-NL" sz="2400" dirty="0">
                <a:latin typeface="Arial" panose="020B0604020202020204" pitchFamily="34" charset="0"/>
              </a:rPr>
            </a:br>
            <a:r>
              <a:rPr lang="nl-NL" sz="2400" dirty="0">
                <a:latin typeface="Arial"/>
                <a:cs typeface="Arial"/>
              </a:rPr>
              <a:t>verdieping binnen de drie gekozen stromingen</a:t>
            </a:r>
            <a:r>
              <a:rPr lang="en-US" sz="2400" dirty="0">
                <a:latin typeface="Arial"/>
                <a:cs typeface="Arial"/>
              </a:rPr>
              <a:t>​</a:t>
            </a:r>
          </a:p>
          <a:p>
            <a:pPr algn="l" rtl="0" fontAlgn="base">
              <a:buFont typeface="Arial" panose="020B0604020202020204" pitchFamily="34" charset="0"/>
              <a:buChar char="•"/>
            </a:pPr>
            <a:endParaRPr lang="nl-NL" sz="2400" dirty="0">
              <a:latin typeface="Arial" panose="020B0604020202020204" pitchFamily="34" charset="0"/>
            </a:endParaRPr>
          </a:p>
          <a:p>
            <a:pPr algn="l" rtl="0" fontAlgn="base">
              <a:buFont typeface="Arial" panose="020B0604020202020204" pitchFamily="34" charset="0"/>
              <a:buChar char="•"/>
            </a:pPr>
            <a:r>
              <a:rPr lang="nl-NL" sz="2400" b="1" dirty="0" err="1">
                <a:latin typeface="Arial" panose="020B0604020202020204" pitchFamily="34" charset="0"/>
              </a:rPr>
              <a:t>Mentor-uren</a:t>
            </a:r>
            <a:r>
              <a:rPr lang="nl-NL" sz="2400" b="1" dirty="0">
                <a:latin typeface="Arial" panose="020B0604020202020204" pitchFamily="34" charset="0"/>
              </a:rPr>
              <a:t>: </a:t>
            </a:r>
            <a:br>
              <a:rPr lang="nl-NL" sz="2400" dirty="0">
                <a:latin typeface="Arial" panose="020B0604020202020204" pitchFamily="34" charset="0"/>
              </a:rPr>
            </a:br>
            <a:r>
              <a:rPr lang="nl-NL" sz="2400" dirty="0">
                <a:latin typeface="Arial" panose="020B0604020202020204" pitchFamily="34" charset="0"/>
              </a:rPr>
              <a:t>werkstuk LOB – oriënteren op keuzeproces en talenten</a:t>
            </a:r>
            <a:r>
              <a:rPr lang="en-US" sz="2400" dirty="0">
                <a:latin typeface="Arial" panose="020B0604020202020204" pitchFamily="34" charset="0"/>
              </a:rPr>
              <a:t>​</a:t>
            </a:r>
            <a:br>
              <a:rPr lang="en-US" sz="2400" dirty="0">
                <a:latin typeface="Arial" panose="020B0604020202020204" pitchFamily="34" charset="0"/>
              </a:rPr>
            </a:br>
            <a:endParaRPr lang="en-US" sz="2400" dirty="0">
              <a:latin typeface="Arial" panose="020B0604020202020204" pitchFamily="34" charset="0"/>
            </a:endParaRPr>
          </a:p>
          <a:p>
            <a:pPr algn="l" rtl="0" fontAlgn="base">
              <a:buFont typeface="Arial" panose="020B0604020202020204" pitchFamily="34" charset="0"/>
              <a:buChar char="•"/>
            </a:pPr>
            <a:r>
              <a:rPr lang="nl-NL" sz="2400" b="1" dirty="0">
                <a:latin typeface="Arial" panose="020B0604020202020204" pitchFamily="34" charset="0"/>
              </a:rPr>
              <a:t>Activiteitenweek 2 - 5 feb-9 feb: </a:t>
            </a:r>
            <a:br>
              <a:rPr lang="nl-NL" sz="2400" dirty="0">
                <a:latin typeface="Arial" panose="020B0604020202020204" pitchFamily="34" charset="0"/>
              </a:rPr>
            </a:br>
            <a:r>
              <a:rPr lang="nl-NL" sz="2400" dirty="0">
                <a:latin typeface="Arial" panose="020B0604020202020204" pitchFamily="34" charset="0"/>
              </a:rPr>
              <a:t>voorlichting nieuwe vakken/ theatervoorstelling</a:t>
            </a:r>
            <a:r>
              <a:rPr lang="en-US" sz="2400" dirty="0">
                <a:latin typeface="Arial" panose="020B0604020202020204" pitchFamily="34" charset="0"/>
              </a:rPr>
              <a:t>​</a:t>
            </a:r>
          </a:p>
          <a:p>
            <a:pPr algn="l" rtl="0" fontAlgn="base">
              <a:buFont typeface="Arial" panose="020B0604020202020204" pitchFamily="34" charset="0"/>
              <a:buChar char="•"/>
            </a:pPr>
            <a:endParaRPr lang="nl-NL" sz="2400" dirty="0">
              <a:latin typeface="Arial" panose="020B0604020202020204" pitchFamily="34" charset="0"/>
            </a:endParaRPr>
          </a:p>
          <a:p>
            <a:pPr fontAlgn="base"/>
            <a:r>
              <a:rPr lang="nl-NL" sz="2400" b="1" dirty="0">
                <a:latin typeface="Arial"/>
                <a:cs typeface="Arial"/>
              </a:rPr>
              <a:t> </a:t>
            </a:r>
            <a:r>
              <a:rPr lang="nl-NL" sz="2400" b="1" dirty="0" err="1">
                <a:latin typeface="Arial"/>
                <a:cs typeface="Arial"/>
              </a:rPr>
              <a:t>Osse</a:t>
            </a:r>
            <a:r>
              <a:rPr lang="nl-NL" sz="2400" b="1" dirty="0">
                <a:latin typeface="Arial"/>
                <a:cs typeface="Arial"/>
              </a:rPr>
              <a:t> Jongeren </a:t>
            </a:r>
            <a:r>
              <a:rPr lang="nl-NL" sz="2400" b="1" dirty="0" err="1">
                <a:latin typeface="Arial"/>
                <a:cs typeface="Arial"/>
              </a:rPr>
              <a:t>Bedrijvendag</a:t>
            </a:r>
            <a:r>
              <a:rPr lang="nl-NL" sz="2400" b="1" dirty="0">
                <a:latin typeface="Arial"/>
                <a:cs typeface="Arial"/>
              </a:rPr>
              <a:t> – 4 feb</a:t>
            </a:r>
            <a:r>
              <a:rPr lang="nl-NL" sz="2400" dirty="0">
                <a:latin typeface="Arial"/>
                <a:cs typeface="Arial"/>
              </a:rPr>
              <a:t>: bedrijfsbezoek</a:t>
            </a:r>
            <a:endParaRPr lang="en-US" sz="2400" dirty="0">
              <a:latin typeface="Arial"/>
              <a:cs typeface="Arial"/>
            </a:endParaRPr>
          </a:p>
          <a:p>
            <a:endParaRPr lang="nl-NL" sz="2200" dirty="0">
              <a:latin typeface="+mj-lt"/>
            </a:endParaRPr>
          </a:p>
        </p:txBody>
      </p:sp>
    </p:spTree>
    <p:extLst>
      <p:ext uri="{BB962C8B-B14F-4D97-AF65-F5344CB8AC3E}">
        <p14:creationId xmlns:p14="http://schemas.microsoft.com/office/powerpoint/2010/main" val="3746258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2">
            <a:extLst>
              <a:ext uri="{FF2B5EF4-FFF2-40B4-BE49-F238E27FC236}">
                <a16:creationId xmlns:a16="http://schemas.microsoft.com/office/drawing/2014/main" id="{FE2F2556-DC53-930B-DCD5-C8AFFA113E09}"/>
              </a:ext>
            </a:extLst>
          </p:cNvPr>
          <p:cNvSpPr>
            <a:spLocks noGrp="1"/>
          </p:cNvSpPr>
          <p:nvPr/>
        </p:nvSpPr>
        <p:spPr>
          <a:xfrm>
            <a:off x="8395063" y="1410789"/>
            <a:ext cx="2713724" cy="50566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2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1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FFFF00"/>
                </a:solidFill>
                <a:sym typeface="Wingdings" panose="05000000000000000000" pitchFamily="2" charset="2"/>
              </a:rPr>
              <a:t>4 Profielen:</a:t>
            </a:r>
          </a:p>
          <a:p>
            <a:endParaRPr lang="nl-NL" sz="3000" dirty="0">
              <a:sym typeface="Wingdings" panose="05000000000000000000" pitchFamily="2" charset="2"/>
            </a:endParaRPr>
          </a:p>
          <a:p>
            <a:pPr marL="342900" indent="-342900" algn="l" rtl="0" fontAlgn="base">
              <a:buFont typeface="Arial" panose="020B0604020202020204" pitchFamily="34" charset="0"/>
              <a:buChar char="•"/>
              <a:tabLst>
                <a:tab pos="357188" algn="l"/>
              </a:tabLst>
            </a:pPr>
            <a:r>
              <a:rPr lang="nl-NL" b="0" i="0" u="none" strike="noStrike" dirty="0">
                <a:solidFill>
                  <a:srgbClr val="FFFFFF"/>
                </a:solidFill>
                <a:effectLst/>
                <a:latin typeface="Arial" panose="020B0604020202020204" pitchFamily="34" charset="0"/>
              </a:rPr>
              <a:t>Zorg &amp; welzijn</a:t>
            </a:r>
            <a:r>
              <a:rPr lang="en-US" b="0" i="0" dirty="0">
                <a:solidFill>
                  <a:srgbClr val="FFFFFF"/>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tabLst>
                <a:tab pos="357188" algn="l"/>
              </a:tabLst>
            </a:pPr>
            <a:endParaRPr lang="nl-NL"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tabLst>
                <a:tab pos="357188" algn="l"/>
              </a:tabLst>
            </a:pPr>
            <a:r>
              <a:rPr lang="nl-NL" b="0" i="0" u="none" strike="noStrike" dirty="0">
                <a:solidFill>
                  <a:srgbClr val="FFFFFF"/>
                </a:solidFill>
                <a:effectLst/>
                <a:latin typeface="Arial" panose="020B0604020202020204" pitchFamily="34" charset="0"/>
              </a:rPr>
              <a:t>Economie</a:t>
            </a:r>
            <a:r>
              <a:rPr lang="en-US" b="0" i="0" dirty="0">
                <a:solidFill>
                  <a:srgbClr val="FFFFFF"/>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tabLst>
                <a:tab pos="357188" algn="l"/>
              </a:tabLst>
            </a:pPr>
            <a:endParaRPr lang="nl-NL"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tabLst>
                <a:tab pos="357188" algn="l"/>
              </a:tabLst>
            </a:pPr>
            <a:r>
              <a:rPr lang="nl-NL" b="0" i="0" u="none" strike="noStrike" dirty="0">
                <a:solidFill>
                  <a:srgbClr val="FFFFFF"/>
                </a:solidFill>
                <a:effectLst/>
                <a:latin typeface="Arial" panose="020B0604020202020204" pitchFamily="34" charset="0"/>
              </a:rPr>
              <a:t>Groen</a:t>
            </a:r>
            <a:r>
              <a:rPr lang="en-US" b="0" i="0" dirty="0">
                <a:solidFill>
                  <a:srgbClr val="FFFFFF"/>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tabLst>
                <a:tab pos="357188" algn="l"/>
              </a:tabLst>
            </a:pPr>
            <a:endParaRPr lang="nl-NL" b="0" i="0" dirty="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tabLst>
                <a:tab pos="357188" algn="l"/>
              </a:tabLst>
            </a:pPr>
            <a:r>
              <a:rPr lang="nl-NL" b="0" i="0" u="none" strike="noStrike" dirty="0">
                <a:solidFill>
                  <a:srgbClr val="FFFFFF"/>
                </a:solidFill>
                <a:effectLst/>
                <a:latin typeface="Arial" panose="020B0604020202020204" pitchFamily="34" charset="0"/>
              </a:rPr>
              <a:t>Techniek</a:t>
            </a:r>
            <a:endParaRPr lang="en-US" b="0" i="0" dirty="0">
              <a:solidFill>
                <a:srgbClr val="000000"/>
              </a:solidFill>
              <a:effectLst/>
              <a:latin typeface="Arial" panose="020B0604020202020204" pitchFamily="34" charset="0"/>
            </a:endParaRPr>
          </a:p>
          <a:p>
            <a:endParaRPr lang="nl-NL" sz="3000" dirty="0">
              <a:sym typeface="Wingdings" panose="05000000000000000000" pitchFamily="2" charset="2"/>
            </a:endParaRPr>
          </a:p>
          <a:p>
            <a:pPr algn="ctr"/>
            <a:endParaRPr lang="nl-NL" sz="3000" dirty="0">
              <a:sym typeface="Wingdings" panose="05000000000000000000" pitchFamily="2" charset="2"/>
            </a:endParaRPr>
          </a:p>
        </p:txBody>
      </p:sp>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t>De profielkeuzekaart</a:t>
            </a:r>
          </a:p>
        </p:txBody>
      </p:sp>
      <p:pic>
        <p:nvPicPr>
          <p:cNvPr id="2" name="Afbeelding 1" descr="Afbeelding met tekst, schermopname, nummer, Lettertype&#10;&#10;Automatisch gegenereerde beschrijving">
            <a:extLst>
              <a:ext uri="{FF2B5EF4-FFF2-40B4-BE49-F238E27FC236}">
                <a16:creationId xmlns:a16="http://schemas.microsoft.com/office/drawing/2014/main" id="{67F4C5B5-5580-394D-38EB-7DCB8DE078F0}"/>
              </a:ext>
            </a:extLst>
          </p:cNvPr>
          <p:cNvPicPr>
            <a:picLocks noChangeAspect="1"/>
          </p:cNvPicPr>
          <p:nvPr/>
        </p:nvPicPr>
        <p:blipFill>
          <a:blip r:embed="rId2"/>
          <a:stretch>
            <a:fillRect/>
          </a:stretch>
        </p:blipFill>
        <p:spPr>
          <a:xfrm>
            <a:off x="642452" y="1412487"/>
            <a:ext cx="7663951" cy="5268952"/>
          </a:xfrm>
          <a:prstGeom prst="rect">
            <a:avLst/>
          </a:prstGeom>
        </p:spPr>
      </p:pic>
      <p:sp>
        <p:nvSpPr>
          <p:cNvPr id="3" name="Rechthoek 2">
            <a:extLst>
              <a:ext uri="{FF2B5EF4-FFF2-40B4-BE49-F238E27FC236}">
                <a16:creationId xmlns:a16="http://schemas.microsoft.com/office/drawing/2014/main" id="{56372B44-3190-C109-CB22-BD507AFE2C39}"/>
              </a:ext>
            </a:extLst>
          </p:cNvPr>
          <p:cNvSpPr/>
          <p:nvPr/>
        </p:nvSpPr>
        <p:spPr>
          <a:xfrm>
            <a:off x="2410845" y="2060532"/>
            <a:ext cx="808463" cy="176560"/>
          </a:xfrm>
          <a:prstGeom prst="rect">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0545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2">
            <a:extLst>
              <a:ext uri="{FF2B5EF4-FFF2-40B4-BE49-F238E27FC236}">
                <a16:creationId xmlns:a16="http://schemas.microsoft.com/office/drawing/2014/main" id="{FE2F2556-DC53-930B-DCD5-C8AFFA113E09}"/>
              </a:ext>
            </a:extLst>
          </p:cNvPr>
          <p:cNvSpPr>
            <a:spLocks noGrp="1"/>
          </p:cNvSpPr>
          <p:nvPr/>
        </p:nvSpPr>
        <p:spPr>
          <a:xfrm>
            <a:off x="434447" y="3771251"/>
            <a:ext cx="10674340" cy="30384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6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2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1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rtl="0" fontAlgn="base">
              <a:buFont typeface="Arial" panose="020B0604020202020204" pitchFamily="34" charset="0"/>
              <a:buChar char="•"/>
              <a:tabLst>
                <a:tab pos="714375" algn="l"/>
              </a:tabLst>
            </a:pPr>
            <a:r>
              <a:rPr lang="nl-NL" b="1" i="0" u="none" strike="noStrike" dirty="0">
                <a:solidFill>
                  <a:srgbClr val="FFFFFF"/>
                </a:solidFill>
                <a:effectLst/>
                <a:latin typeface="Arial" panose="020B0604020202020204" pitchFamily="34" charset="0"/>
              </a:rPr>
              <a:t>Gemeenschappelijk deel</a:t>
            </a:r>
            <a:r>
              <a:rPr lang="en-US" b="1" i="0" dirty="0">
                <a:solidFill>
                  <a:srgbClr val="FFFFFF"/>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indent="269875" algn="l" rtl="0" fontAlgn="base"/>
            <a:r>
              <a:rPr lang="nl-NL" sz="2000" b="0" i="0" u="none" strike="noStrike" dirty="0">
                <a:solidFill>
                  <a:srgbClr val="FFFFFF"/>
                </a:solidFill>
                <a:effectLst/>
                <a:latin typeface="Arial" panose="020B0604020202020204" pitchFamily="34" charset="0"/>
              </a:rPr>
              <a:t>Nederlands + Engels: afsluiting in Mavo 4 – Centraal Schriftelijk Eindexamen</a:t>
            </a:r>
            <a:r>
              <a:rPr lang="en-US" sz="2000" b="0" i="0" dirty="0">
                <a:solidFill>
                  <a:srgbClr val="FFFFFF"/>
                </a:solidFill>
                <a:effectLst/>
                <a:latin typeface="Arial" panose="020B0604020202020204" pitchFamily="34" charset="0"/>
              </a:rPr>
              <a:t>​</a:t>
            </a:r>
            <a:endParaRPr lang="en-US" sz="2000" b="0" i="0" dirty="0">
              <a:solidFill>
                <a:srgbClr val="000000"/>
              </a:solidFill>
              <a:effectLst/>
              <a:latin typeface="Arial" panose="020B0604020202020204" pitchFamily="34" charset="0"/>
            </a:endParaRPr>
          </a:p>
          <a:p>
            <a:pPr indent="269875" algn="l" rtl="0" fontAlgn="base"/>
            <a:r>
              <a:rPr lang="nl-NL" sz="2000" b="0" i="0" u="none" strike="noStrike" dirty="0">
                <a:solidFill>
                  <a:srgbClr val="FFFFFF"/>
                </a:solidFill>
                <a:effectLst/>
                <a:latin typeface="Arial" panose="020B0604020202020204" pitchFamily="34" charset="0"/>
              </a:rPr>
              <a:t>Kunstvakken 1 + Maatschappijleer: afsluiting in Mavo 3 – School Examen</a:t>
            </a:r>
            <a:r>
              <a:rPr lang="en-US" sz="2000" b="0" i="0" dirty="0">
                <a:solidFill>
                  <a:srgbClr val="FFFFFF"/>
                </a:solidFill>
                <a:effectLst/>
                <a:latin typeface="Arial" panose="020B0604020202020204" pitchFamily="34" charset="0"/>
              </a:rPr>
              <a:t>​</a:t>
            </a:r>
            <a:endParaRPr lang="en-US" sz="2000" b="0" i="0" dirty="0">
              <a:solidFill>
                <a:srgbClr val="000000"/>
              </a:solidFill>
              <a:effectLst/>
              <a:latin typeface="Arial" panose="020B0604020202020204" pitchFamily="34" charset="0"/>
            </a:endParaRPr>
          </a:p>
          <a:p>
            <a:pPr algn="l" rtl="0" fontAlgn="base"/>
            <a:endParaRPr lang="nl-NL" sz="2400" b="0" i="0" dirty="0">
              <a:solidFill>
                <a:srgbClr val="000000"/>
              </a:solidFill>
              <a:effectLst/>
              <a:latin typeface="Arial" panose="020B0604020202020204" pitchFamily="34" charset="0"/>
            </a:endParaRPr>
          </a:p>
          <a:p>
            <a:pPr algn="l" rtl="0" fontAlgn="base"/>
            <a:endParaRPr lang="nl-NL" sz="1800" dirty="0">
              <a:cs typeface="Arial"/>
            </a:endParaRPr>
          </a:p>
        </p:txBody>
      </p:sp>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lIns="91440" tIns="45720" rIns="91440" bIns="45720"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cs typeface="Arial"/>
              </a:rPr>
              <a:t>Gemeenschappelijk deel</a:t>
            </a:r>
            <a:endParaRPr lang="nl-NL" sz="2800" dirty="0"/>
          </a:p>
        </p:txBody>
      </p:sp>
      <p:pic>
        <p:nvPicPr>
          <p:cNvPr id="2" name="Afbeelding 1" descr="Afbeelding met tekst, Lettertype, lijn, schermopname&#10;&#10;Automatisch gegenereerde beschrijving">
            <a:extLst>
              <a:ext uri="{FF2B5EF4-FFF2-40B4-BE49-F238E27FC236}">
                <a16:creationId xmlns:a16="http://schemas.microsoft.com/office/drawing/2014/main" id="{329556A9-C2F5-5855-6808-F8ABEA9D6B02}"/>
              </a:ext>
            </a:extLst>
          </p:cNvPr>
          <p:cNvPicPr>
            <a:picLocks noChangeAspect="1"/>
          </p:cNvPicPr>
          <p:nvPr/>
        </p:nvPicPr>
        <p:blipFill>
          <a:blip r:embed="rId2"/>
          <a:stretch>
            <a:fillRect/>
          </a:stretch>
        </p:blipFill>
        <p:spPr>
          <a:xfrm>
            <a:off x="743182" y="1890713"/>
            <a:ext cx="6040708" cy="1533989"/>
          </a:xfrm>
          <a:prstGeom prst="rect">
            <a:avLst/>
          </a:prstGeom>
        </p:spPr>
      </p:pic>
    </p:spTree>
    <p:extLst>
      <p:ext uri="{BB962C8B-B14F-4D97-AF65-F5344CB8AC3E}">
        <p14:creationId xmlns:p14="http://schemas.microsoft.com/office/powerpoint/2010/main" val="7501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t>Profiel: Zorg &amp; Welzijn</a:t>
            </a:r>
          </a:p>
        </p:txBody>
      </p:sp>
      <p:pic>
        <p:nvPicPr>
          <p:cNvPr id="3" name="Afbeelding 2">
            <a:extLst>
              <a:ext uri="{FF2B5EF4-FFF2-40B4-BE49-F238E27FC236}">
                <a16:creationId xmlns:a16="http://schemas.microsoft.com/office/drawing/2014/main" id="{F42A4E72-C4C7-2CF1-E3F1-C94F746FC6AA}"/>
              </a:ext>
            </a:extLst>
          </p:cNvPr>
          <p:cNvPicPr>
            <a:picLocks noChangeAspect="1"/>
          </p:cNvPicPr>
          <p:nvPr/>
        </p:nvPicPr>
        <p:blipFill>
          <a:blip r:embed="rId2"/>
          <a:stretch>
            <a:fillRect/>
          </a:stretch>
        </p:blipFill>
        <p:spPr>
          <a:xfrm>
            <a:off x="1347924" y="1830000"/>
            <a:ext cx="7200000" cy="4459001"/>
          </a:xfrm>
          <a:prstGeom prst="rect">
            <a:avLst/>
          </a:prstGeom>
        </p:spPr>
      </p:pic>
    </p:spTree>
    <p:extLst>
      <p:ext uri="{BB962C8B-B14F-4D97-AF65-F5344CB8AC3E}">
        <p14:creationId xmlns:p14="http://schemas.microsoft.com/office/powerpoint/2010/main" val="244077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t>Profiel: Economie</a:t>
            </a:r>
          </a:p>
        </p:txBody>
      </p:sp>
      <p:pic>
        <p:nvPicPr>
          <p:cNvPr id="5" name="Afbeelding 4">
            <a:extLst>
              <a:ext uri="{FF2B5EF4-FFF2-40B4-BE49-F238E27FC236}">
                <a16:creationId xmlns:a16="http://schemas.microsoft.com/office/drawing/2014/main" id="{8D36F139-3F21-676D-2C3A-5A80B9850DEE}"/>
              </a:ext>
            </a:extLst>
          </p:cNvPr>
          <p:cNvPicPr>
            <a:picLocks noChangeAspect="1"/>
          </p:cNvPicPr>
          <p:nvPr/>
        </p:nvPicPr>
        <p:blipFill>
          <a:blip r:embed="rId2"/>
          <a:stretch>
            <a:fillRect/>
          </a:stretch>
        </p:blipFill>
        <p:spPr>
          <a:xfrm>
            <a:off x="1335268" y="1956165"/>
            <a:ext cx="7200000" cy="4285500"/>
          </a:xfrm>
          <a:prstGeom prst="rect">
            <a:avLst/>
          </a:prstGeom>
        </p:spPr>
      </p:pic>
    </p:spTree>
    <p:extLst>
      <p:ext uri="{BB962C8B-B14F-4D97-AF65-F5344CB8AC3E}">
        <p14:creationId xmlns:p14="http://schemas.microsoft.com/office/powerpoint/2010/main" val="146246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t>Profiel: Groen</a:t>
            </a:r>
          </a:p>
        </p:txBody>
      </p:sp>
      <p:pic>
        <p:nvPicPr>
          <p:cNvPr id="3" name="Afbeelding 2">
            <a:extLst>
              <a:ext uri="{FF2B5EF4-FFF2-40B4-BE49-F238E27FC236}">
                <a16:creationId xmlns:a16="http://schemas.microsoft.com/office/drawing/2014/main" id="{0D8DE81D-5CFC-9FEB-3688-CE12BD5A0313}"/>
              </a:ext>
            </a:extLst>
          </p:cNvPr>
          <p:cNvPicPr>
            <a:picLocks noChangeAspect="1"/>
          </p:cNvPicPr>
          <p:nvPr/>
        </p:nvPicPr>
        <p:blipFill>
          <a:blip r:embed="rId2"/>
          <a:stretch>
            <a:fillRect/>
          </a:stretch>
        </p:blipFill>
        <p:spPr>
          <a:xfrm>
            <a:off x="1373504" y="1994408"/>
            <a:ext cx="7200000" cy="3892116"/>
          </a:xfrm>
          <a:prstGeom prst="rect">
            <a:avLst/>
          </a:prstGeom>
        </p:spPr>
      </p:pic>
    </p:spTree>
    <p:extLst>
      <p:ext uri="{BB962C8B-B14F-4D97-AF65-F5344CB8AC3E}">
        <p14:creationId xmlns:p14="http://schemas.microsoft.com/office/powerpoint/2010/main" val="157099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t>Profiel: Techniek</a:t>
            </a:r>
          </a:p>
        </p:txBody>
      </p:sp>
      <p:pic>
        <p:nvPicPr>
          <p:cNvPr id="3" name="Afbeelding 2">
            <a:extLst>
              <a:ext uri="{FF2B5EF4-FFF2-40B4-BE49-F238E27FC236}">
                <a16:creationId xmlns:a16="http://schemas.microsoft.com/office/drawing/2014/main" id="{15C05A40-C97A-0DAD-210A-BED301B9DF24}"/>
              </a:ext>
            </a:extLst>
          </p:cNvPr>
          <p:cNvPicPr>
            <a:picLocks noChangeAspect="1"/>
          </p:cNvPicPr>
          <p:nvPr/>
        </p:nvPicPr>
        <p:blipFill>
          <a:blip r:embed="rId2"/>
          <a:stretch>
            <a:fillRect/>
          </a:stretch>
        </p:blipFill>
        <p:spPr>
          <a:xfrm>
            <a:off x="1403576" y="1988955"/>
            <a:ext cx="7200000" cy="2720379"/>
          </a:xfrm>
          <a:prstGeom prst="rect">
            <a:avLst/>
          </a:prstGeom>
        </p:spPr>
      </p:pic>
    </p:spTree>
    <p:extLst>
      <p:ext uri="{BB962C8B-B14F-4D97-AF65-F5344CB8AC3E}">
        <p14:creationId xmlns:p14="http://schemas.microsoft.com/office/powerpoint/2010/main" val="3213829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2">
            <a:extLst>
              <a:ext uri="{FF2B5EF4-FFF2-40B4-BE49-F238E27FC236}">
                <a16:creationId xmlns:a16="http://schemas.microsoft.com/office/drawing/2014/main" id="{FE2F2556-DC53-930B-DCD5-C8AFFA113E09}"/>
              </a:ext>
            </a:extLst>
          </p:cNvPr>
          <p:cNvSpPr>
            <a:spLocks noGrp="1"/>
          </p:cNvSpPr>
          <p:nvPr/>
        </p:nvSpPr>
        <p:spPr>
          <a:xfrm>
            <a:off x="434447" y="3511056"/>
            <a:ext cx="10674340" cy="333577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6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2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1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fontAlgn="base">
              <a:buFont typeface="Arial" panose="020B0604020202020204" pitchFamily="34" charset="0"/>
              <a:buChar char="•"/>
              <a:tabLst>
                <a:tab pos="714375" algn="l"/>
              </a:tabLst>
            </a:pPr>
            <a:r>
              <a:rPr lang="nl-NL" b="1" dirty="0" err="1">
                <a:solidFill>
                  <a:srgbClr val="FFFFFF"/>
                </a:solidFill>
                <a:latin typeface="Arial"/>
                <a:cs typeface="Arial"/>
              </a:rPr>
              <a:t>Praktijgericht</a:t>
            </a:r>
            <a:r>
              <a:rPr lang="nl-NL" b="1" dirty="0">
                <a:solidFill>
                  <a:srgbClr val="FFFFFF"/>
                </a:solidFill>
                <a:latin typeface="Arial"/>
                <a:cs typeface="Arial"/>
              </a:rPr>
              <a:t> Programma (PGP)</a:t>
            </a:r>
            <a:endParaRPr lang="nl-NL" b="1" i="0" dirty="0">
              <a:solidFill>
                <a:srgbClr val="FFFFFF"/>
              </a:solidFill>
              <a:effectLst/>
              <a:latin typeface="Arial"/>
              <a:cs typeface="Arial"/>
            </a:endParaRPr>
          </a:p>
          <a:p>
            <a:pPr marL="342900" indent="-342900">
              <a:buFont typeface="Arial" panose="020B0604020202020204" pitchFamily="34" charset="0"/>
              <a:buChar char="•"/>
            </a:pPr>
            <a:r>
              <a:rPr lang="nl-NL" sz="1800" dirty="0">
                <a:ea typeface="+mn-lt"/>
                <a:cs typeface="+mn-lt"/>
              </a:rPr>
              <a:t>Is een vak waarin leerlingen praktische kennis en ervaring opdoen in verschillende onderdelen van de arbeidsmarkt of de samenleving. Leerlingen voeren praktische, levensechte opdrachten uit bij of voor opdrachtgevers (bedrijven en instellingen) binnen en buiten school.</a:t>
            </a:r>
            <a:endParaRPr lang="nl-NL" sz="1800" b="1" dirty="0">
              <a:ea typeface="+mn-lt"/>
              <a:cs typeface="+mn-lt"/>
            </a:endParaRPr>
          </a:p>
          <a:p>
            <a:pPr marL="285750" indent="-285750">
              <a:buFont typeface="Arial" panose="020B0604020202020204" pitchFamily="34" charset="0"/>
              <a:buChar char="•"/>
            </a:pPr>
            <a:endParaRPr lang="nl-NL" b="1" dirty="0">
              <a:ea typeface="+mn-lt"/>
              <a:cs typeface="+mn-lt"/>
            </a:endParaRPr>
          </a:p>
          <a:p>
            <a:pPr marL="285750" indent="-285750">
              <a:buFont typeface="Arial"/>
              <a:buChar char="•"/>
            </a:pPr>
            <a:r>
              <a:rPr lang="nl-NL" sz="1800" dirty="0">
                <a:ea typeface="+mn-lt"/>
                <a:cs typeface="+mn-lt"/>
              </a:rPr>
              <a:t>Het PGP wordt gezamenlijk gegeven voor leerlingen van het Mondriaan College en Stadion</a:t>
            </a:r>
            <a:endParaRPr lang="nl-NL" dirty="0"/>
          </a:p>
          <a:p>
            <a:pPr marL="285750" indent="-285750">
              <a:buFont typeface="Arial"/>
              <a:buChar char="•"/>
            </a:pPr>
            <a:r>
              <a:rPr lang="nl-NL" sz="1800" dirty="0">
                <a:ea typeface="+mn-lt"/>
                <a:cs typeface="+mn-lt"/>
              </a:rPr>
              <a:t>De lessen worden gegeven in 2x2 lesuren</a:t>
            </a:r>
            <a:endParaRPr lang="nl-NL" dirty="0"/>
          </a:p>
          <a:p>
            <a:pPr marL="285750" indent="-285750">
              <a:buFont typeface="Arial"/>
              <a:buChar char="•"/>
            </a:pPr>
            <a:r>
              <a:rPr lang="nl-NL" sz="1800" dirty="0">
                <a:ea typeface="+mn-lt"/>
                <a:cs typeface="+mn-lt"/>
              </a:rPr>
              <a:t>De lessen worden gegeven door docenten van Mondriaan College, Stadion en </a:t>
            </a:r>
            <a:r>
              <a:rPr lang="nl-NL" sz="1800" dirty="0" err="1">
                <a:ea typeface="+mn-lt"/>
                <a:cs typeface="+mn-lt"/>
              </a:rPr>
              <a:t>ZuidWest</a:t>
            </a:r>
            <a:r>
              <a:rPr lang="nl-NL" sz="1800" dirty="0">
                <a:ea typeface="+mn-lt"/>
                <a:cs typeface="+mn-lt"/>
              </a:rPr>
              <a:t>, ook wordt er gebruik gemaakt van praktijkruimtes op locatie </a:t>
            </a:r>
            <a:r>
              <a:rPr lang="nl-NL" sz="1800" dirty="0" err="1">
                <a:ea typeface="+mn-lt"/>
                <a:cs typeface="+mn-lt"/>
              </a:rPr>
              <a:t>ZuidWest</a:t>
            </a:r>
            <a:endParaRPr lang="nl-NL" dirty="0" err="1"/>
          </a:p>
          <a:p>
            <a:pPr marL="285750" indent="-285750">
              <a:buFont typeface="Arial"/>
              <a:buChar char="•"/>
            </a:pPr>
            <a:r>
              <a:rPr lang="nl-NL" sz="1800" dirty="0">
                <a:ea typeface="+mn-lt"/>
                <a:cs typeface="+mn-lt"/>
              </a:rPr>
              <a:t>De keuze voor het PGP staat los van de profielkeuze </a:t>
            </a:r>
            <a:endParaRPr lang="nl-NL" dirty="0">
              <a:cs typeface="Arial"/>
            </a:endParaRPr>
          </a:p>
          <a:p>
            <a:pPr algn="l"/>
            <a:endParaRPr lang="nl-NL" sz="1800" dirty="0">
              <a:cs typeface="Arial"/>
            </a:endParaRPr>
          </a:p>
        </p:txBody>
      </p:sp>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lIns="91440" tIns="45720" rIns="91440" bIns="45720"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cs typeface="Arial"/>
              </a:rPr>
              <a:t>Praktijkgericht programma</a:t>
            </a:r>
            <a:endParaRPr lang="nl-NL" sz="2800" dirty="0"/>
          </a:p>
        </p:txBody>
      </p:sp>
      <p:pic>
        <p:nvPicPr>
          <p:cNvPr id="3" name="Afbeelding 2" descr="Afbeelding met tekst, schermopname, Lettertype, lijn&#10;&#10;Automatisch gegenereerde beschrijving">
            <a:extLst>
              <a:ext uri="{FF2B5EF4-FFF2-40B4-BE49-F238E27FC236}">
                <a16:creationId xmlns:a16="http://schemas.microsoft.com/office/drawing/2014/main" id="{D332130A-EBD6-BBDD-79F8-2550621F980B}"/>
              </a:ext>
            </a:extLst>
          </p:cNvPr>
          <p:cNvPicPr>
            <a:picLocks noChangeAspect="1"/>
          </p:cNvPicPr>
          <p:nvPr/>
        </p:nvPicPr>
        <p:blipFill>
          <a:blip r:embed="rId2"/>
          <a:stretch>
            <a:fillRect/>
          </a:stretch>
        </p:blipFill>
        <p:spPr>
          <a:xfrm>
            <a:off x="854811" y="1933575"/>
            <a:ext cx="5371403" cy="1141606"/>
          </a:xfrm>
          <a:prstGeom prst="rect">
            <a:avLst/>
          </a:prstGeom>
        </p:spPr>
      </p:pic>
    </p:spTree>
    <p:extLst>
      <p:ext uri="{BB962C8B-B14F-4D97-AF65-F5344CB8AC3E}">
        <p14:creationId xmlns:p14="http://schemas.microsoft.com/office/powerpoint/2010/main" val="1867246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6D9D99FB-56D0-37C5-7682-09ACE1367D23}"/>
              </a:ext>
            </a:extLst>
          </p:cNvPr>
          <p:cNvSpPr txBox="1">
            <a:spLocks/>
          </p:cNvSpPr>
          <p:nvPr/>
        </p:nvSpPr>
        <p:spPr>
          <a:xfrm>
            <a:off x="3021873" y="412851"/>
            <a:ext cx="8226251" cy="744854"/>
          </a:xfrm>
          <a:prstGeom prst="rect">
            <a:avLst/>
          </a:prstGeom>
          <a:solidFill>
            <a:schemeClr val="bg1"/>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t>Doorstroom mavo </a:t>
            </a:r>
            <a:r>
              <a:rPr lang="nl-NL" sz="2800" dirty="0">
                <a:sym typeface="Wingdings" panose="05000000000000000000" pitchFamily="2" charset="2"/>
              </a:rPr>
              <a:t> havo</a:t>
            </a:r>
            <a:endParaRPr lang="nl-NL" sz="2800" dirty="0"/>
          </a:p>
        </p:txBody>
      </p:sp>
      <p:graphicFrame>
        <p:nvGraphicFramePr>
          <p:cNvPr id="4" name="Tabel 3">
            <a:extLst>
              <a:ext uri="{FF2B5EF4-FFF2-40B4-BE49-F238E27FC236}">
                <a16:creationId xmlns:a16="http://schemas.microsoft.com/office/drawing/2014/main" id="{2C87A8C5-2E43-284F-AC8E-D35071EA3FD3}"/>
              </a:ext>
            </a:extLst>
          </p:cNvPr>
          <p:cNvGraphicFramePr>
            <a:graphicFrameLocks noGrp="1"/>
          </p:cNvGraphicFramePr>
          <p:nvPr>
            <p:extLst>
              <p:ext uri="{D42A27DB-BD31-4B8C-83A1-F6EECF244321}">
                <p14:modId xmlns:p14="http://schemas.microsoft.com/office/powerpoint/2010/main" val="2673878493"/>
              </p:ext>
            </p:extLst>
          </p:nvPr>
        </p:nvGraphicFramePr>
        <p:xfrm>
          <a:off x="1402080" y="1916482"/>
          <a:ext cx="9846044" cy="3979123"/>
        </p:xfrm>
        <a:graphic>
          <a:graphicData uri="http://schemas.openxmlformats.org/drawingml/2006/table">
            <a:tbl>
              <a:tblPr/>
              <a:tblGrid>
                <a:gridCol w="3826870">
                  <a:extLst>
                    <a:ext uri="{9D8B030D-6E8A-4147-A177-3AD203B41FA5}">
                      <a16:colId xmlns:a16="http://schemas.microsoft.com/office/drawing/2014/main" val="1749197143"/>
                    </a:ext>
                  </a:extLst>
                </a:gridCol>
                <a:gridCol w="6019174">
                  <a:extLst>
                    <a:ext uri="{9D8B030D-6E8A-4147-A177-3AD203B41FA5}">
                      <a16:colId xmlns:a16="http://schemas.microsoft.com/office/drawing/2014/main" val="4243288843"/>
                    </a:ext>
                  </a:extLst>
                </a:gridCol>
              </a:tblGrid>
              <a:tr h="829372">
                <a:tc>
                  <a:txBody>
                    <a:bodyPr/>
                    <a:lstStyle/>
                    <a:p>
                      <a:pPr algn="l" fontAlgn="base"/>
                      <a:r>
                        <a:rPr lang="nl-NL" sz="2400" b="1" i="0" dirty="0">
                          <a:solidFill>
                            <a:srgbClr val="FFFFFF"/>
                          </a:solidFill>
                          <a:effectLst/>
                          <a:latin typeface="+mj-lt"/>
                          <a:cs typeface="Aharoni" panose="02010803020104030203" pitchFamily="2" charset="-79"/>
                        </a:rPr>
                        <a:t>mavo​</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BD2"/>
                    </a:solidFill>
                  </a:tcPr>
                </a:tc>
                <a:tc>
                  <a:txBody>
                    <a:bodyPr/>
                    <a:lstStyle/>
                    <a:p>
                      <a:pPr algn="l" fontAlgn="base"/>
                      <a:r>
                        <a:rPr lang="nl-NL" sz="2400" b="1" i="0" dirty="0">
                          <a:solidFill>
                            <a:srgbClr val="FFFFFF"/>
                          </a:solidFill>
                          <a:effectLst/>
                          <a:latin typeface="+mj-lt"/>
                          <a:cs typeface="Aharoni" panose="02010803020104030203" pitchFamily="2" charset="-79"/>
                        </a:rPr>
                        <a:t>havo​</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BD2"/>
                    </a:solidFill>
                  </a:tcPr>
                </a:tc>
                <a:extLst>
                  <a:ext uri="{0D108BD9-81ED-4DB2-BD59-A6C34878D82A}">
                    <a16:rowId xmlns:a16="http://schemas.microsoft.com/office/drawing/2014/main" val="531011259"/>
                  </a:ext>
                </a:extLst>
              </a:tr>
              <a:tr h="661634">
                <a:tc>
                  <a:txBody>
                    <a:bodyPr/>
                    <a:lstStyle/>
                    <a:p>
                      <a:pPr algn="l" fontAlgn="base"/>
                      <a:r>
                        <a:rPr lang="nl-NL" sz="2400" b="0" i="0" dirty="0">
                          <a:solidFill>
                            <a:srgbClr val="000000"/>
                          </a:solidFill>
                          <a:effectLst/>
                          <a:latin typeface="+mj-lt"/>
                          <a:cs typeface="Aharoni" panose="02010803020104030203" pitchFamily="2" charset="-79"/>
                        </a:rPr>
                        <a:t>Zorg en welzijn​</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l" fontAlgn="base"/>
                      <a:r>
                        <a:rPr lang="nl-NL" sz="2400" b="0" i="0" dirty="0">
                          <a:solidFill>
                            <a:srgbClr val="000000"/>
                          </a:solidFill>
                          <a:effectLst/>
                          <a:latin typeface="+mj-lt"/>
                          <a:cs typeface="Aharoni" panose="02010803020104030203" pitchFamily="2" charset="-79"/>
                        </a:rPr>
                        <a:t>Cultuur en Maatschappij​</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257961565"/>
                  </a:ext>
                </a:extLst>
              </a:tr>
              <a:tr h="1164849">
                <a:tc>
                  <a:txBody>
                    <a:bodyPr/>
                    <a:lstStyle/>
                    <a:p>
                      <a:pPr algn="l" fontAlgn="base"/>
                      <a:r>
                        <a:rPr lang="nl-NL" sz="2400" b="0" i="0" dirty="0">
                          <a:solidFill>
                            <a:srgbClr val="000000"/>
                          </a:solidFill>
                          <a:effectLst/>
                          <a:latin typeface="+mj-lt"/>
                          <a:cs typeface="Aharoni" panose="02010803020104030203" pitchFamily="2" charset="-79"/>
                        </a:rPr>
                        <a:t>Economie​</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r>
                        <a:rPr lang="nl-NL" sz="2400" b="0" i="0" dirty="0">
                          <a:solidFill>
                            <a:srgbClr val="000000"/>
                          </a:solidFill>
                          <a:effectLst/>
                          <a:latin typeface="+mj-lt"/>
                          <a:cs typeface="Aharoni" panose="02010803020104030203" pitchFamily="2" charset="-79"/>
                        </a:rPr>
                        <a:t>Economie en maatschappij​</a:t>
                      </a:r>
                    </a:p>
                    <a:p>
                      <a:pPr algn="l" fontAlgn="base"/>
                      <a:r>
                        <a:rPr lang="nl-NL" sz="2400" b="0" i="0" dirty="0">
                          <a:solidFill>
                            <a:srgbClr val="000000"/>
                          </a:solidFill>
                          <a:effectLst/>
                          <a:latin typeface="+mj-lt"/>
                          <a:cs typeface="Aharoni" panose="02010803020104030203" pitchFamily="2" charset="-79"/>
                        </a:rPr>
                        <a:t>Cultuur en maatschappij​</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32431019"/>
                  </a:ext>
                </a:extLst>
              </a:tr>
              <a:tr h="661634">
                <a:tc>
                  <a:txBody>
                    <a:bodyPr/>
                    <a:lstStyle/>
                    <a:p>
                      <a:pPr algn="l" fontAlgn="base"/>
                      <a:r>
                        <a:rPr lang="nl-NL" sz="2400" b="0" i="0" dirty="0">
                          <a:solidFill>
                            <a:srgbClr val="000000"/>
                          </a:solidFill>
                          <a:effectLst/>
                          <a:latin typeface="+mj-lt"/>
                          <a:cs typeface="Aharoni" panose="02010803020104030203" pitchFamily="2" charset="-79"/>
                        </a:rPr>
                        <a:t>Groen​</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l" fontAlgn="base"/>
                      <a:r>
                        <a:rPr lang="nl-NL" sz="2400" b="0" i="0" dirty="0">
                          <a:solidFill>
                            <a:srgbClr val="000000"/>
                          </a:solidFill>
                          <a:effectLst/>
                          <a:latin typeface="+mj-lt"/>
                          <a:cs typeface="Aharoni" panose="02010803020104030203" pitchFamily="2" charset="-79"/>
                        </a:rPr>
                        <a:t>Natuur en gezondheid​</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771420282"/>
                  </a:ext>
                </a:extLst>
              </a:tr>
              <a:tr h="661634">
                <a:tc>
                  <a:txBody>
                    <a:bodyPr/>
                    <a:lstStyle/>
                    <a:p>
                      <a:pPr algn="l" fontAlgn="base"/>
                      <a:r>
                        <a:rPr lang="nl-NL" sz="2400" b="0" i="0" dirty="0">
                          <a:solidFill>
                            <a:srgbClr val="000000"/>
                          </a:solidFill>
                          <a:effectLst/>
                          <a:latin typeface="+mj-lt"/>
                          <a:cs typeface="Aharoni" panose="02010803020104030203" pitchFamily="2" charset="-79"/>
                        </a:rPr>
                        <a:t>Techniek​</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r>
                        <a:rPr lang="nl-NL" sz="2400" b="0" i="0" dirty="0">
                          <a:solidFill>
                            <a:srgbClr val="000000"/>
                          </a:solidFill>
                          <a:effectLst/>
                          <a:latin typeface="+mj-lt"/>
                          <a:cs typeface="Aharoni" panose="02010803020104030203" pitchFamily="2" charset="-79"/>
                        </a:rPr>
                        <a:t>Natuur en techniek​</a:t>
                      </a:r>
                    </a:p>
                  </a:txBody>
                  <a:tcPr marL="89460" marR="89460" marT="44730" marB="447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18010612"/>
                  </a:ext>
                </a:extLst>
              </a:tr>
            </a:tbl>
          </a:graphicData>
        </a:graphic>
      </p:graphicFrame>
      <p:sp>
        <p:nvSpPr>
          <p:cNvPr id="5" name="Rectangle 1">
            <a:extLst>
              <a:ext uri="{FF2B5EF4-FFF2-40B4-BE49-F238E27FC236}">
                <a16:creationId xmlns:a16="http://schemas.microsoft.com/office/drawing/2014/main" id="{F4C8E8BD-0D36-9629-A951-09EDC50A6EFE}"/>
              </a:ext>
            </a:extLst>
          </p:cNvPr>
          <p:cNvSpPr>
            <a:spLocks noChangeArrowheads="1"/>
          </p:cNvSpPr>
          <p:nvPr/>
        </p:nvSpPr>
        <p:spPr bwMode="auto">
          <a:xfrm>
            <a:off x="1223963" y="1916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endParaRPr kumimoji="0" lang="nl-NL" altLang="nl-N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333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36E71FD-A385-2280-3C42-9AA599794248}"/>
              </a:ext>
            </a:extLst>
          </p:cNvPr>
          <p:cNvSpPr>
            <a:spLocks noGrp="1"/>
          </p:cNvSpPr>
          <p:nvPr>
            <p:ph idx="1"/>
          </p:nvPr>
        </p:nvSpPr>
        <p:spPr>
          <a:xfrm>
            <a:off x="1197874" y="487681"/>
            <a:ext cx="7249440" cy="609600"/>
          </a:xfrm>
        </p:spPr>
        <p:txBody>
          <a:bodyPr vert="horz" lIns="91440" tIns="45720" rIns="91440" bIns="45720" rtlCol="0" anchor="t">
            <a:normAutofit fontScale="25000" lnSpcReduction="20000"/>
          </a:bodyPr>
          <a:lstStyle/>
          <a:p>
            <a:pPr marL="0" indent="0" algn="ctr">
              <a:buNone/>
            </a:pPr>
            <a:r>
              <a:rPr lang="nl-NL" sz="14400" b="1" dirty="0"/>
              <a:t>Introductie mentor</a:t>
            </a:r>
          </a:p>
          <a:p>
            <a:pPr marL="0" indent="0" algn="ctr">
              <a:buNone/>
            </a:pPr>
            <a:br>
              <a:rPr lang="nl-NL" sz="3600" b="1" dirty="0"/>
            </a:br>
            <a:br>
              <a:rPr lang="nl-NL" sz="3600" b="1" dirty="0"/>
            </a:br>
            <a:endParaRPr lang="nl-NL" dirty="0"/>
          </a:p>
          <a:p>
            <a:endParaRPr lang="nl-NL" sz="4000" dirty="0">
              <a:solidFill>
                <a:srgbClr val="FFFFFF"/>
              </a:solidFill>
              <a:cs typeface="Arial" panose="020B0604020202020204"/>
            </a:endParaRPr>
          </a:p>
          <a:p>
            <a:endParaRPr lang="nl-NL" sz="4000" dirty="0">
              <a:solidFill>
                <a:srgbClr val="FFFFFF"/>
              </a:solidFill>
              <a:cs typeface="Arial" panose="020B0604020202020204"/>
            </a:endParaRPr>
          </a:p>
          <a:p>
            <a:endParaRPr lang="nl-NL" dirty="0">
              <a:solidFill>
                <a:srgbClr val="FF0000"/>
              </a:solidFill>
              <a:cs typeface="Arial" panose="020B0604020202020204"/>
            </a:endParaRPr>
          </a:p>
          <a:p>
            <a:endParaRPr lang="nl-NL" dirty="0">
              <a:solidFill>
                <a:srgbClr val="FFFFFF"/>
              </a:solidFill>
              <a:cs typeface="Arial" panose="020B0604020202020204"/>
            </a:endParaRPr>
          </a:p>
        </p:txBody>
      </p:sp>
      <p:graphicFrame>
        <p:nvGraphicFramePr>
          <p:cNvPr id="3" name="Tabel 2">
            <a:extLst>
              <a:ext uri="{FF2B5EF4-FFF2-40B4-BE49-F238E27FC236}">
                <a16:creationId xmlns:a16="http://schemas.microsoft.com/office/drawing/2014/main" id="{67402CF5-C793-2014-F564-4D6ADAF19392}"/>
              </a:ext>
            </a:extLst>
          </p:cNvPr>
          <p:cNvGraphicFramePr>
            <a:graphicFrameLocks noGrp="1"/>
          </p:cNvGraphicFramePr>
          <p:nvPr>
            <p:extLst>
              <p:ext uri="{D42A27DB-BD31-4B8C-83A1-F6EECF244321}">
                <p14:modId xmlns:p14="http://schemas.microsoft.com/office/powerpoint/2010/main" val="3897442611"/>
              </p:ext>
            </p:extLst>
          </p:nvPr>
        </p:nvGraphicFramePr>
        <p:xfrm>
          <a:off x="1031487" y="1300975"/>
          <a:ext cx="7660918" cy="4939723"/>
        </p:xfrm>
        <a:graphic>
          <a:graphicData uri="http://schemas.openxmlformats.org/drawingml/2006/table">
            <a:tbl>
              <a:tblPr firstRow="1" firstCol="1" bandRow="1">
                <a:tableStyleId>{5C22544A-7EE6-4342-B048-85BDC9FD1C3A}</a:tableStyleId>
              </a:tblPr>
              <a:tblGrid>
                <a:gridCol w="1620520">
                  <a:extLst>
                    <a:ext uri="{9D8B030D-6E8A-4147-A177-3AD203B41FA5}">
                      <a16:colId xmlns:a16="http://schemas.microsoft.com/office/drawing/2014/main" val="23729189"/>
                    </a:ext>
                  </a:extLst>
                </a:gridCol>
                <a:gridCol w="4945151">
                  <a:extLst>
                    <a:ext uri="{9D8B030D-6E8A-4147-A177-3AD203B41FA5}">
                      <a16:colId xmlns:a16="http://schemas.microsoft.com/office/drawing/2014/main" val="1596753139"/>
                    </a:ext>
                  </a:extLst>
                </a:gridCol>
                <a:gridCol w="1095247">
                  <a:extLst>
                    <a:ext uri="{9D8B030D-6E8A-4147-A177-3AD203B41FA5}">
                      <a16:colId xmlns:a16="http://schemas.microsoft.com/office/drawing/2014/main" val="1106626607"/>
                    </a:ext>
                  </a:extLst>
                </a:gridCol>
              </a:tblGrid>
              <a:tr h="713640">
                <a:tc>
                  <a:txBody>
                    <a:bodyPr/>
                    <a:lstStyle/>
                    <a:p>
                      <a:pPr>
                        <a:lnSpc>
                          <a:spcPct val="115000"/>
                        </a:lnSpc>
                        <a:spcAft>
                          <a:spcPts val="1000"/>
                        </a:spcAft>
                      </a:pPr>
                      <a:endParaRPr lang="nl-NL" sz="18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15000"/>
                        </a:lnSpc>
                        <a:spcAft>
                          <a:spcPts val="1000"/>
                        </a:spcAft>
                      </a:pPr>
                      <a:r>
                        <a:rPr lang="nl-NL" sz="1800" dirty="0">
                          <a:effectLst/>
                          <a:latin typeface="Arial" panose="020B0604020202020204" pitchFamily="34" charset="0"/>
                          <a:ea typeface="Calibri" panose="020F0502020204030204" pitchFamily="34" charset="0"/>
                          <a:cs typeface="Arial" panose="020B0604020202020204" pitchFamily="34" charset="0"/>
                        </a:rPr>
                        <a:t>Mentor</a:t>
                      </a:r>
                    </a:p>
                  </a:txBody>
                  <a:tcPr marL="44450" marR="44450" marT="0" marB="0" anchor="ctr"/>
                </a:tc>
                <a:tc>
                  <a:txBody>
                    <a:bodyPr/>
                    <a:lstStyle/>
                    <a:p>
                      <a:pPr>
                        <a:lnSpc>
                          <a:spcPct val="115000"/>
                        </a:lnSpc>
                        <a:spcAft>
                          <a:spcPts val="1000"/>
                        </a:spcAft>
                      </a:pPr>
                      <a:r>
                        <a:rPr lang="nl-NL" sz="1800" dirty="0">
                          <a:effectLst/>
                          <a:latin typeface="Arial" panose="020B0604020202020204" pitchFamily="34" charset="0"/>
                          <a:ea typeface="Calibri" panose="020F0502020204030204" pitchFamily="34" charset="0"/>
                          <a:cs typeface="Arial" panose="020B0604020202020204" pitchFamily="34" charset="0"/>
                        </a:rPr>
                        <a:t>KLAS</a:t>
                      </a:r>
                    </a:p>
                  </a:txBody>
                  <a:tcPr marL="44450" marR="44450" marT="0" marB="0" anchor="ctr"/>
                </a:tc>
                <a:extLst>
                  <a:ext uri="{0D108BD9-81ED-4DB2-BD59-A6C34878D82A}">
                    <a16:rowId xmlns:a16="http://schemas.microsoft.com/office/drawing/2014/main" val="3016207416"/>
                  </a:ext>
                </a:extLst>
              </a:tr>
              <a:tr h="747091">
                <a:tc>
                  <a:txBody>
                    <a:bodyPr/>
                    <a:lstStyle/>
                    <a:p>
                      <a:pPr algn="l" fontAlgn="ctr"/>
                      <a:r>
                        <a:rPr lang="nl-NL" sz="2400" b="0" i="0" u="none" strike="noStrike" dirty="0">
                          <a:solidFill>
                            <a:schemeClr val="bg1"/>
                          </a:solidFill>
                          <a:effectLst/>
                          <a:latin typeface="Arial"/>
                        </a:rPr>
                        <a:t>DLC/ RAJ</a:t>
                      </a:r>
                    </a:p>
                  </a:txBody>
                  <a:tcPr marL="9525" marR="9525" marT="9525" marB="0" anchor="ctr"/>
                </a:tc>
                <a:tc>
                  <a:txBody>
                    <a:bodyPr/>
                    <a:lstStyle/>
                    <a:p>
                      <a:pPr algn="l" fontAlgn="ctr"/>
                      <a:r>
                        <a:rPr lang="nl-NL" sz="2400" b="0" i="0" u="none" strike="noStrike" dirty="0">
                          <a:solidFill>
                            <a:srgbClr val="000000"/>
                          </a:solidFill>
                          <a:effectLst/>
                          <a:latin typeface="Arial"/>
                        </a:rPr>
                        <a:t>Mw. </a:t>
                      </a:r>
                      <a:r>
                        <a:rPr lang="nl-NL" sz="2400" b="0" i="0" u="none" strike="noStrike" dirty="0" err="1">
                          <a:solidFill>
                            <a:srgbClr val="000000"/>
                          </a:solidFill>
                          <a:effectLst/>
                          <a:latin typeface="Arial"/>
                        </a:rPr>
                        <a:t>Diels</a:t>
                      </a:r>
                      <a:r>
                        <a:rPr lang="nl-NL" sz="2400" b="0" i="0" u="none" strike="noStrike" dirty="0">
                          <a:solidFill>
                            <a:srgbClr val="000000"/>
                          </a:solidFill>
                          <a:effectLst/>
                          <a:latin typeface="Arial"/>
                        </a:rPr>
                        <a:t>/ Dhr. </a:t>
                      </a:r>
                      <a:r>
                        <a:rPr lang="nl-NL" sz="2400" b="0" i="0" u="none" strike="noStrike" dirty="0" err="1">
                          <a:solidFill>
                            <a:srgbClr val="000000"/>
                          </a:solidFill>
                          <a:effectLst/>
                          <a:latin typeface="Arial"/>
                        </a:rPr>
                        <a:t>Raijmakers</a:t>
                      </a:r>
                    </a:p>
                  </a:txBody>
                  <a:tcPr marL="9525" marR="9525" marT="9525" marB="0" anchor="ctr"/>
                </a:tc>
                <a:tc>
                  <a:txBody>
                    <a:bodyPr/>
                    <a:lstStyle/>
                    <a:p>
                      <a:pPr algn="l" fontAlgn="ctr"/>
                      <a:r>
                        <a:rPr lang="nl-NL" sz="2400" b="0" i="0" u="none" strike="noStrike" dirty="0">
                          <a:solidFill>
                            <a:srgbClr val="000000"/>
                          </a:solidFill>
                          <a:effectLst/>
                          <a:latin typeface="Arial"/>
                        </a:rPr>
                        <a:t>MH2A</a:t>
                      </a:r>
                      <a:endParaRPr lang="nl-NL"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257330236"/>
                  </a:ext>
                </a:extLst>
              </a:tr>
              <a:tr h="579832">
                <a:tc>
                  <a:txBody>
                    <a:bodyPr/>
                    <a:lstStyle/>
                    <a:p>
                      <a:pPr algn="l" fontAlgn="ctr"/>
                      <a:r>
                        <a:rPr lang="nl-NL" sz="2400" b="0" i="0" u="none" strike="noStrike">
                          <a:solidFill>
                            <a:schemeClr val="bg1"/>
                          </a:solidFill>
                          <a:effectLst/>
                          <a:latin typeface="Arial"/>
                        </a:rPr>
                        <a:t>DPC/ </a:t>
                      </a:r>
                      <a:endParaRPr lang="nl-NL" sz="2400" b="0" i="0" u="none" strike="noStrike" dirty="0">
                        <a:solidFill>
                          <a:schemeClr val="bg1"/>
                        </a:solidFill>
                        <a:effectLst/>
                        <a:latin typeface="Arial"/>
                      </a:endParaRPr>
                    </a:p>
                  </a:txBody>
                  <a:tcPr marL="9525" marR="9525" marT="9525" marB="0" anchor="ctr"/>
                </a:tc>
                <a:tc>
                  <a:txBody>
                    <a:bodyPr/>
                    <a:lstStyle/>
                    <a:p>
                      <a:pPr algn="l" fontAlgn="ctr"/>
                      <a:r>
                        <a:rPr lang="nl-NL" sz="2400" b="0" i="0" u="none" strike="noStrike" dirty="0">
                          <a:solidFill>
                            <a:srgbClr val="000000"/>
                          </a:solidFill>
                          <a:effectLst/>
                          <a:latin typeface="Arial"/>
                        </a:rPr>
                        <a:t>Mw. Van Diepen/ Mw. </a:t>
                      </a:r>
                      <a:r>
                        <a:rPr lang="nl-NL" sz="2400" b="0" i="0" u="none" strike="noStrike" dirty="0" err="1">
                          <a:solidFill>
                            <a:srgbClr val="000000"/>
                          </a:solidFill>
                          <a:effectLst/>
                          <a:latin typeface="Arial"/>
                        </a:rPr>
                        <a:t>Stouten</a:t>
                      </a:r>
                    </a:p>
                  </a:txBody>
                  <a:tcPr marL="9525" marR="9525" marT="9525" marB="0" anchor="ctr"/>
                </a:tc>
                <a:tc>
                  <a:txBody>
                    <a:bodyPr/>
                    <a:lstStyle/>
                    <a:p>
                      <a:pPr algn="l" fontAlgn="ctr"/>
                      <a:r>
                        <a:rPr lang="nl-NL" sz="2400" b="0" i="0" u="none" strike="noStrike" dirty="0">
                          <a:solidFill>
                            <a:srgbClr val="000000"/>
                          </a:solidFill>
                          <a:effectLst/>
                          <a:latin typeface="Arial"/>
                        </a:rPr>
                        <a:t>MH2B</a:t>
                      </a:r>
                      <a:endParaRPr lang="nl-NL"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61326346"/>
                  </a:ext>
                </a:extLst>
              </a:tr>
              <a:tr h="579832">
                <a:tc>
                  <a:txBody>
                    <a:bodyPr/>
                    <a:lstStyle/>
                    <a:p>
                      <a:pPr algn="l" fontAlgn="ctr"/>
                      <a:r>
                        <a:rPr lang="nl-NL" sz="2400" b="0" i="0" u="none" strike="noStrike" dirty="0">
                          <a:solidFill>
                            <a:schemeClr val="bg1"/>
                          </a:solidFill>
                          <a:effectLst/>
                          <a:latin typeface="Arial"/>
                        </a:rPr>
                        <a:t>BGM</a:t>
                      </a:r>
                    </a:p>
                  </a:txBody>
                  <a:tcPr marL="9525" marR="9525" marT="9525" marB="0" anchor="ctr"/>
                </a:tc>
                <a:tc>
                  <a:txBody>
                    <a:bodyPr/>
                    <a:lstStyle/>
                    <a:p>
                      <a:pPr algn="l" fontAlgn="ctr"/>
                      <a:r>
                        <a:rPr lang="nl-NL" sz="2400" b="0" i="0" u="none" strike="noStrike" dirty="0">
                          <a:solidFill>
                            <a:srgbClr val="000000"/>
                          </a:solidFill>
                          <a:effectLst/>
                          <a:latin typeface="Arial"/>
                        </a:rPr>
                        <a:t>Dhr. Bruggers</a:t>
                      </a:r>
                    </a:p>
                  </a:txBody>
                  <a:tcPr marL="9525" marR="9525" marT="9525" marB="0" anchor="ctr"/>
                </a:tc>
                <a:tc>
                  <a:txBody>
                    <a:bodyPr/>
                    <a:lstStyle/>
                    <a:p>
                      <a:pPr algn="l" fontAlgn="ctr"/>
                      <a:r>
                        <a:rPr lang="nl-NL" sz="2400" b="0" i="0" u="none" strike="noStrike" dirty="0">
                          <a:solidFill>
                            <a:srgbClr val="000000"/>
                          </a:solidFill>
                          <a:effectLst/>
                          <a:latin typeface="Arial"/>
                        </a:rPr>
                        <a:t>MH2C</a:t>
                      </a:r>
                      <a:endParaRPr lang="nl-NL"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616199499"/>
                  </a:ext>
                </a:extLst>
              </a:tr>
              <a:tr h="579832">
                <a:tc>
                  <a:txBody>
                    <a:bodyPr/>
                    <a:lstStyle/>
                    <a:p>
                      <a:pPr algn="l" fontAlgn="ctr"/>
                      <a:r>
                        <a:rPr lang="nl-NL" sz="2400" b="0" i="0" u="none" strike="noStrike">
                          <a:solidFill>
                            <a:schemeClr val="bg1"/>
                          </a:solidFill>
                          <a:effectLst/>
                          <a:latin typeface="Arial"/>
                        </a:rPr>
                        <a:t>BVN/</a:t>
                      </a:r>
                      <a:endParaRPr lang="nl-NL" sz="2400" b="0" i="0" u="none" strike="noStrike" dirty="0">
                        <a:solidFill>
                          <a:schemeClr val="bg1"/>
                        </a:solidFill>
                        <a:effectLst/>
                        <a:latin typeface="Arial"/>
                      </a:endParaRPr>
                    </a:p>
                  </a:txBody>
                  <a:tcPr marL="9525" marR="9525" marT="9525" marB="0" anchor="ctr"/>
                </a:tc>
                <a:tc>
                  <a:txBody>
                    <a:bodyPr/>
                    <a:lstStyle/>
                    <a:p>
                      <a:pPr algn="l" fontAlgn="ctr"/>
                      <a:r>
                        <a:rPr lang="nl-NL" sz="2400" b="0" i="0" u="none" strike="noStrike" dirty="0">
                          <a:solidFill>
                            <a:srgbClr val="000000"/>
                          </a:solidFill>
                          <a:effectLst/>
                          <a:latin typeface="Arial"/>
                        </a:rPr>
                        <a:t>Dhr. </a:t>
                      </a:r>
                      <a:r>
                        <a:rPr lang="nl-NL" sz="2400" b="0" i="0" u="none" strike="noStrike" dirty="0" err="1">
                          <a:solidFill>
                            <a:srgbClr val="000000"/>
                          </a:solidFill>
                          <a:effectLst/>
                          <a:latin typeface="Arial"/>
                        </a:rPr>
                        <a:t>Bovendeert</a:t>
                      </a:r>
                      <a:r>
                        <a:rPr lang="nl-NL" sz="2400" b="0" i="0" u="none" strike="noStrike" dirty="0">
                          <a:solidFill>
                            <a:srgbClr val="000000"/>
                          </a:solidFill>
                          <a:effectLst/>
                          <a:latin typeface="Arial"/>
                        </a:rPr>
                        <a:t>/ Dhr. Hoeks</a:t>
                      </a:r>
                    </a:p>
                  </a:txBody>
                  <a:tcPr marL="9525" marR="9525" marT="9525" marB="0" anchor="ctr"/>
                </a:tc>
                <a:tc>
                  <a:txBody>
                    <a:bodyPr/>
                    <a:lstStyle/>
                    <a:p>
                      <a:pPr algn="l" fontAlgn="ctr"/>
                      <a:r>
                        <a:rPr lang="nl-NL" sz="2400" b="0" i="0" u="none" strike="noStrike" dirty="0">
                          <a:solidFill>
                            <a:srgbClr val="000000"/>
                          </a:solidFill>
                          <a:effectLst/>
                          <a:latin typeface="Arial"/>
                        </a:rPr>
                        <a:t>MH2D</a:t>
                      </a:r>
                      <a:endParaRPr lang="nl-NL"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520304246"/>
                  </a:ext>
                </a:extLst>
              </a:tr>
              <a:tr h="579832">
                <a:tc>
                  <a:txBody>
                    <a:bodyPr/>
                    <a:lstStyle/>
                    <a:p>
                      <a:pPr algn="l" fontAlgn="ctr"/>
                      <a:endParaRPr lang="nl-NL" sz="2400" b="0" i="0" u="none" strike="noStrike" dirty="0">
                        <a:solidFill>
                          <a:schemeClr val="bg1"/>
                        </a:solidFill>
                        <a:effectLst/>
                        <a:latin typeface="Arial"/>
                      </a:endParaRPr>
                    </a:p>
                  </a:txBody>
                  <a:tcPr marL="9525" marR="9525" marT="9525" marB="0" anchor="ctr"/>
                </a:tc>
                <a:tc>
                  <a:txBody>
                    <a:bodyPr/>
                    <a:lstStyle/>
                    <a:p>
                      <a:pPr algn="l" fontAlgn="ctr"/>
                      <a:r>
                        <a:rPr lang="nl-NL" sz="2400" b="0" i="0" u="none" strike="noStrike" dirty="0">
                          <a:solidFill>
                            <a:srgbClr val="000000"/>
                          </a:solidFill>
                          <a:effectLst/>
                          <a:latin typeface="Arial"/>
                        </a:rPr>
                        <a:t>Dhr. Van </a:t>
                      </a:r>
                      <a:r>
                        <a:rPr lang="nl-NL" sz="2400" b="0" i="0" u="none" strike="noStrike" dirty="0" err="1">
                          <a:solidFill>
                            <a:srgbClr val="000000"/>
                          </a:solidFill>
                          <a:effectLst/>
                          <a:latin typeface="Arial"/>
                        </a:rPr>
                        <a:t>Buul</a:t>
                      </a:r>
                    </a:p>
                  </a:txBody>
                  <a:tcPr marL="9525" marR="9525" marT="9525" marB="0" anchor="ctr"/>
                </a:tc>
                <a:tc>
                  <a:txBody>
                    <a:bodyPr/>
                    <a:lstStyle/>
                    <a:p>
                      <a:pPr algn="l" fontAlgn="ctr"/>
                      <a:r>
                        <a:rPr lang="nl-NL" sz="2400" b="0" i="0" u="none" strike="noStrike">
                          <a:solidFill>
                            <a:srgbClr val="000000"/>
                          </a:solidFill>
                          <a:effectLst/>
                          <a:latin typeface="Arial"/>
                        </a:rPr>
                        <a:t>MH2E</a:t>
                      </a:r>
                      <a:endParaRPr lang="nl-NL" sz="2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88094582"/>
                  </a:ext>
                </a:extLst>
              </a:tr>
              <a:tr h="579832">
                <a:tc>
                  <a:txBody>
                    <a:bodyPr/>
                    <a:lstStyle/>
                    <a:p>
                      <a:pPr algn="l" fontAlgn="ctr"/>
                      <a:r>
                        <a:rPr lang="nl-NL" sz="2400" b="0" i="0" u="none" strike="noStrike" dirty="0">
                          <a:solidFill>
                            <a:schemeClr val="bg1"/>
                          </a:solidFill>
                          <a:effectLst/>
                          <a:latin typeface="Arial"/>
                        </a:rPr>
                        <a:t>VMN</a:t>
                      </a:r>
                    </a:p>
                  </a:txBody>
                  <a:tcPr marL="9525" marR="9525" marT="9525" marB="0" anchor="ctr"/>
                </a:tc>
                <a:tc>
                  <a:txBody>
                    <a:bodyPr/>
                    <a:lstStyle/>
                    <a:p>
                      <a:pPr algn="l" fontAlgn="ctr"/>
                      <a:r>
                        <a:rPr lang="nl-NL" sz="2400" b="0" i="0" u="none" strike="noStrike" dirty="0">
                          <a:solidFill>
                            <a:srgbClr val="000000"/>
                          </a:solidFill>
                          <a:effectLst/>
                          <a:latin typeface="Arial"/>
                        </a:rPr>
                        <a:t>Mw. Vermeulen</a:t>
                      </a:r>
                    </a:p>
                  </a:txBody>
                  <a:tcPr marL="9525" marR="9525" marT="9525" marB="0" anchor="ctr"/>
                </a:tc>
                <a:tc>
                  <a:txBody>
                    <a:bodyPr/>
                    <a:lstStyle/>
                    <a:p>
                      <a:pPr algn="l" fontAlgn="ctr"/>
                      <a:r>
                        <a:rPr lang="nl-NL" sz="2400" b="0" i="0" u="none" strike="noStrike" dirty="0">
                          <a:solidFill>
                            <a:srgbClr val="000000"/>
                          </a:solidFill>
                          <a:effectLst/>
                          <a:latin typeface="Arial"/>
                        </a:rPr>
                        <a:t>MH2F</a:t>
                      </a:r>
                      <a:endParaRPr lang="nl-NL" dirty="0"/>
                    </a:p>
                  </a:txBody>
                  <a:tcPr marL="9525" marR="9525" marT="9525" marB="0" anchor="ctr"/>
                </a:tc>
                <a:extLst>
                  <a:ext uri="{0D108BD9-81ED-4DB2-BD59-A6C34878D82A}">
                    <a16:rowId xmlns:a16="http://schemas.microsoft.com/office/drawing/2014/main" val="2778457017"/>
                  </a:ext>
                </a:extLst>
              </a:tr>
              <a:tr h="579832">
                <a:tc>
                  <a:txBody>
                    <a:bodyPr/>
                    <a:lstStyle/>
                    <a:p>
                      <a:pPr algn="l" fontAlgn="ctr"/>
                      <a:r>
                        <a:rPr lang="nl-NL" sz="2400" b="0" i="0" u="none" strike="noStrike" dirty="0">
                          <a:solidFill>
                            <a:schemeClr val="bg1"/>
                          </a:solidFill>
                          <a:effectLst/>
                          <a:latin typeface="Arial"/>
                        </a:rPr>
                        <a:t>TMN</a:t>
                      </a:r>
                    </a:p>
                  </a:txBody>
                  <a:tcPr marL="9525" marR="9525" marT="9525" marB="0" anchor="ctr"/>
                </a:tc>
                <a:tc>
                  <a:txBody>
                    <a:bodyPr/>
                    <a:lstStyle/>
                    <a:p>
                      <a:pPr algn="l" fontAlgn="ctr"/>
                      <a:r>
                        <a:rPr lang="nl-NL" sz="2400" b="0" i="0" u="none" strike="noStrike" dirty="0">
                          <a:solidFill>
                            <a:srgbClr val="000000"/>
                          </a:solidFill>
                          <a:effectLst/>
                          <a:latin typeface="Arial"/>
                        </a:rPr>
                        <a:t>Dhr. Timmermans</a:t>
                      </a:r>
                    </a:p>
                  </a:txBody>
                  <a:tcPr marL="9525" marR="9525" marT="9525" marB="0" anchor="ctr"/>
                </a:tc>
                <a:tc>
                  <a:txBody>
                    <a:bodyPr/>
                    <a:lstStyle/>
                    <a:p>
                      <a:pPr algn="l" fontAlgn="ctr"/>
                      <a:r>
                        <a:rPr lang="nl-NL" sz="2400" b="0" i="0" u="none" strike="noStrike" dirty="0">
                          <a:solidFill>
                            <a:srgbClr val="000000"/>
                          </a:solidFill>
                          <a:effectLst/>
                          <a:latin typeface="Arial"/>
                        </a:rPr>
                        <a:t>MH2G</a:t>
                      </a:r>
                      <a:endParaRPr lang="nl-NL"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03834495"/>
                  </a:ext>
                </a:extLst>
              </a:tr>
            </a:tbl>
          </a:graphicData>
        </a:graphic>
      </p:graphicFrame>
    </p:spTree>
    <p:extLst>
      <p:ext uri="{BB962C8B-B14F-4D97-AF65-F5344CB8AC3E}">
        <p14:creationId xmlns:p14="http://schemas.microsoft.com/office/powerpoint/2010/main" val="2218091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C3ECFB76-C331-EE93-F545-67555181A123}"/>
              </a:ext>
            </a:extLst>
          </p:cNvPr>
          <p:cNvSpPr txBox="1">
            <a:spLocks/>
          </p:cNvSpPr>
          <p:nvPr/>
        </p:nvSpPr>
        <p:spPr>
          <a:xfrm>
            <a:off x="2290353" y="300175"/>
            <a:ext cx="9039497" cy="744854"/>
          </a:xfrm>
          <a:prstGeom prst="rect">
            <a:avLst/>
          </a:prstGeom>
          <a:solidFill>
            <a:srgbClr val="008BD2"/>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solidFill>
                  <a:schemeClr val="bg1"/>
                </a:solidFill>
              </a:rPr>
              <a:t>Hoe maak je een keuze</a:t>
            </a:r>
          </a:p>
        </p:txBody>
      </p:sp>
      <p:sp>
        <p:nvSpPr>
          <p:cNvPr id="4" name="Tijdelijke aanduiding voor inhoud 6">
            <a:extLst>
              <a:ext uri="{FF2B5EF4-FFF2-40B4-BE49-F238E27FC236}">
                <a16:creationId xmlns:a16="http://schemas.microsoft.com/office/drawing/2014/main" id="{B1FD12C9-E7EF-5D83-B7A6-6222E199FC81}"/>
              </a:ext>
            </a:extLst>
          </p:cNvPr>
          <p:cNvSpPr txBox="1">
            <a:spLocks/>
          </p:cNvSpPr>
          <p:nvPr/>
        </p:nvSpPr>
        <p:spPr>
          <a:xfrm>
            <a:off x="940526" y="1611086"/>
            <a:ext cx="11051177" cy="3988525"/>
          </a:xfrm>
          <a:prstGeom prst="rect">
            <a:avLst/>
          </a:prstGeom>
        </p:spPr>
        <p:txBody>
          <a:bodyPr vert="horz" lIns="91440" tIns="45720" rIns="91440" bIns="45720" rtlCol="0" anchor="t">
            <a:noAutofit/>
          </a:bodyPr>
          <a:lstStyle>
            <a:lvl1pPr marL="361950" indent="-361950" algn="l" defTabSz="914400" rtl="0" eaLnBrk="1" latinLnBrk="0" hangingPunct="1">
              <a:lnSpc>
                <a:spcPct val="90000"/>
              </a:lnSpc>
              <a:spcBef>
                <a:spcPts val="600"/>
              </a:spcBef>
              <a:buFont typeface="Arial" panose="020B0604020202020204" pitchFamily="34" charset="0"/>
              <a:buChar char="•"/>
              <a:defRPr sz="4000" kern="1200">
                <a:solidFill>
                  <a:schemeClr val="tx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3200" kern="1200">
                <a:solidFill>
                  <a:schemeClr val="tx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2400" kern="1200">
                <a:solidFill>
                  <a:schemeClr val="tx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tx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nl-NL" sz="2400" b="1" i="0" dirty="0">
                <a:effectLst/>
                <a:latin typeface="+mj-lt"/>
              </a:rPr>
              <a:t>Doel</a:t>
            </a:r>
          </a:p>
          <a:p>
            <a:pPr marL="0" indent="0" fontAlgn="base">
              <a:buNone/>
            </a:pPr>
            <a:r>
              <a:rPr lang="nl-NL" sz="2400" dirty="0">
                <a:latin typeface="+mj-lt"/>
              </a:rPr>
              <a:t>behalen van het vmbo-t diploma en succesvol doorstromen naar mbo opleiding.</a:t>
            </a:r>
            <a:r>
              <a:rPr lang="en-US" sz="2400" dirty="0">
                <a:latin typeface="+mj-lt"/>
              </a:rPr>
              <a:t>​</a:t>
            </a:r>
          </a:p>
          <a:p>
            <a:pPr marL="0" indent="0" algn="l" rtl="0" fontAlgn="base">
              <a:buNone/>
            </a:pPr>
            <a:endParaRPr lang="nl-NL" sz="2400" i="0" dirty="0">
              <a:effectLst/>
              <a:latin typeface="+mj-lt"/>
            </a:endParaRPr>
          </a:p>
          <a:p>
            <a:pPr algn="l" rtl="0" fontAlgn="base">
              <a:buFont typeface="Arial" panose="020B0604020202020204" pitchFamily="34" charset="0"/>
              <a:buChar char="•"/>
            </a:pPr>
            <a:r>
              <a:rPr lang="nl-NL" sz="2400" i="0" u="none" strike="noStrike" dirty="0">
                <a:effectLst/>
                <a:latin typeface="+mj-lt"/>
              </a:rPr>
              <a:t>Welke vakken passen bij uw zoon/dochter? </a:t>
            </a:r>
            <a:r>
              <a:rPr lang="en-US" sz="2400" i="0" dirty="0">
                <a:effectLst/>
                <a:latin typeface="+mj-lt"/>
              </a:rPr>
              <a:t>​</a:t>
            </a:r>
          </a:p>
          <a:p>
            <a:pPr algn="l" rtl="0" fontAlgn="base">
              <a:buFont typeface="Arial" panose="020B0604020202020204" pitchFamily="34" charset="0"/>
              <a:buChar char="•"/>
            </a:pPr>
            <a:r>
              <a:rPr lang="nl-NL" sz="2400" i="0" u="none" strike="noStrike" dirty="0">
                <a:effectLst/>
                <a:latin typeface="+mj-lt"/>
              </a:rPr>
              <a:t>Kan uw zoon/dochter deze vakken succesvol afronden?</a:t>
            </a:r>
            <a:r>
              <a:rPr lang="en-US" sz="2400" i="0" dirty="0">
                <a:effectLst/>
                <a:latin typeface="+mj-lt"/>
              </a:rPr>
              <a:t>​</a:t>
            </a:r>
          </a:p>
          <a:p>
            <a:pPr algn="l" rtl="0" fontAlgn="base">
              <a:buFont typeface="Arial" panose="020B0604020202020204" pitchFamily="34" charset="0"/>
              <a:buChar char="•"/>
            </a:pPr>
            <a:r>
              <a:rPr lang="nl-NL" sz="2400" i="0" u="none" strike="noStrike" dirty="0">
                <a:effectLst/>
                <a:latin typeface="+mj-lt"/>
              </a:rPr>
              <a:t>Wat wil uw zoon/dochter in de toekomst gaan doen?</a:t>
            </a:r>
            <a:r>
              <a:rPr lang="en-US" sz="2400" i="0" dirty="0">
                <a:effectLst/>
                <a:latin typeface="+mj-lt"/>
              </a:rPr>
              <a:t>​</a:t>
            </a:r>
          </a:p>
          <a:p>
            <a:pPr marL="0" indent="0" algn="l" rtl="0" fontAlgn="base">
              <a:buNone/>
            </a:pPr>
            <a:r>
              <a:rPr lang="nl-NL" sz="2400" i="0" dirty="0">
                <a:effectLst/>
                <a:latin typeface="+mj-lt"/>
              </a:rPr>
              <a:t>​</a:t>
            </a:r>
          </a:p>
          <a:p>
            <a:pPr fontAlgn="base"/>
            <a:r>
              <a:rPr lang="nl-NL" sz="2400" i="0" u="none" strike="noStrike" dirty="0">
                <a:effectLst/>
                <a:latin typeface="+mj-lt"/>
              </a:rPr>
              <a:t>Week van </a:t>
            </a:r>
            <a:r>
              <a:rPr lang="nl-NL" sz="2400" dirty="0">
                <a:latin typeface="+mj-lt"/>
              </a:rPr>
              <a:t>24</a:t>
            </a:r>
            <a:r>
              <a:rPr lang="nl-NL" sz="2400" i="0" u="none" strike="noStrike" dirty="0">
                <a:effectLst/>
                <a:latin typeface="+mj-lt"/>
              </a:rPr>
              <a:t> februari – </a:t>
            </a:r>
            <a:r>
              <a:rPr lang="nl-NL" sz="2400" dirty="0">
                <a:latin typeface="+mj-lt"/>
              </a:rPr>
              <a:t>28 februari</a:t>
            </a:r>
            <a:r>
              <a:rPr lang="nl-NL" sz="2400" i="0" u="none" strike="noStrike" dirty="0">
                <a:effectLst/>
                <a:latin typeface="+mj-lt"/>
              </a:rPr>
              <a:t>: definitieve profielkeuze</a:t>
            </a:r>
            <a:r>
              <a:rPr lang="en-US" sz="2400" i="0" dirty="0">
                <a:effectLst/>
                <a:latin typeface="+mj-lt"/>
              </a:rPr>
              <a:t>​</a:t>
            </a:r>
            <a:endParaRPr lang="nl-NL" sz="2400" dirty="0">
              <a:latin typeface="+mj-lt"/>
            </a:endParaRPr>
          </a:p>
        </p:txBody>
      </p:sp>
    </p:spTree>
    <p:extLst>
      <p:ext uri="{BB962C8B-B14F-4D97-AF65-F5344CB8AC3E}">
        <p14:creationId xmlns:p14="http://schemas.microsoft.com/office/powerpoint/2010/main" val="323106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7">
            <a:extLst>
              <a:ext uri="{FF2B5EF4-FFF2-40B4-BE49-F238E27FC236}">
                <a16:creationId xmlns:a16="http://schemas.microsoft.com/office/drawing/2014/main" id="{B5DAEECD-B779-CDA2-F57A-B1EEA20DB07E}"/>
              </a:ext>
            </a:extLst>
          </p:cNvPr>
          <p:cNvSpPr txBox="1"/>
          <p:nvPr/>
        </p:nvSpPr>
        <p:spPr>
          <a:xfrm>
            <a:off x="1309054" y="1965760"/>
            <a:ext cx="7573690" cy="4093428"/>
          </a:xfrm>
          <a:prstGeom prst="rect">
            <a:avLst/>
          </a:prstGeom>
          <a:noFill/>
        </p:spPr>
        <p:txBody>
          <a:bodyPr wrap="square" lIns="91440" tIns="45720" rIns="91440" bIns="4572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5000" b="1" dirty="0">
                <a:solidFill>
                  <a:schemeClr val="bg1"/>
                </a:solidFill>
              </a:rPr>
              <a:t>Dorien Oomen</a:t>
            </a:r>
          </a:p>
          <a:p>
            <a:endParaRPr lang="nl-NL" sz="3000" b="0" dirty="0">
              <a:solidFill>
                <a:schemeClr val="bg1"/>
              </a:solidFill>
            </a:endParaRPr>
          </a:p>
          <a:p>
            <a:r>
              <a:rPr lang="nl-NL" sz="3000" dirty="0">
                <a:solidFill>
                  <a:schemeClr val="bg1"/>
                </a:solidFill>
              </a:rPr>
              <a:t>Kamer </a:t>
            </a:r>
            <a:endParaRPr lang="nl-NL" sz="3000" b="0" dirty="0">
              <a:solidFill>
                <a:schemeClr val="bg1"/>
              </a:solidFill>
              <a:cs typeface="Arial"/>
            </a:endParaRPr>
          </a:p>
          <a:p>
            <a:r>
              <a:rPr lang="nl-NL" sz="3000" b="0" dirty="0">
                <a:solidFill>
                  <a:schemeClr val="bg1"/>
                </a:solidFill>
                <a:hlinkClick r:id="rId2">
                  <a:extLst>
                    <a:ext uri="{A12FA001-AC4F-418D-AE19-62706E023703}">
                      <ahyp:hlinkClr xmlns:ahyp="http://schemas.microsoft.com/office/drawing/2018/hyperlinkcolor" val="tx"/>
                    </a:ext>
                  </a:extLst>
                </a:hlinkClick>
              </a:rPr>
              <a:t>d.oomen@hethooghuis.nl</a:t>
            </a:r>
            <a:endParaRPr lang="nl-NL" sz="3000" b="0" dirty="0">
              <a:solidFill>
                <a:schemeClr val="bg1"/>
              </a:solidFill>
            </a:endParaRPr>
          </a:p>
          <a:p>
            <a:r>
              <a:rPr lang="nl-NL" sz="3000" dirty="0">
                <a:solidFill>
                  <a:schemeClr val="bg1"/>
                </a:solidFill>
              </a:rPr>
              <a:t>Werkdagen: dinsdag en donderdag</a:t>
            </a:r>
          </a:p>
          <a:p>
            <a:pPr algn="ctr"/>
            <a:endParaRPr lang="nl-NL" sz="3000" b="1" dirty="0"/>
          </a:p>
          <a:p>
            <a:pPr algn="ctr"/>
            <a:endParaRPr lang="nl-NL" sz="3000" b="1" dirty="0"/>
          </a:p>
          <a:p>
            <a:pPr algn="ctr"/>
            <a:endParaRPr lang="nl-NL" sz="3000" b="1" dirty="0"/>
          </a:p>
        </p:txBody>
      </p:sp>
      <p:pic>
        <p:nvPicPr>
          <p:cNvPr id="7" name="Afbeelding 6" descr="Afbeelding met persoon, Menselijk gezicht, hemel, glimlach&#10;&#10;Automatisch gegenereerde beschrijving">
            <a:extLst>
              <a:ext uri="{FF2B5EF4-FFF2-40B4-BE49-F238E27FC236}">
                <a16:creationId xmlns:a16="http://schemas.microsoft.com/office/drawing/2014/main" id="{8404433A-22C2-AEF9-4C33-97EDBDCF7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665816" y="2261142"/>
            <a:ext cx="4298770" cy="2865847"/>
          </a:xfrm>
          <a:prstGeom prst="rect">
            <a:avLst/>
          </a:prstGeom>
        </p:spPr>
      </p:pic>
      <p:sp>
        <p:nvSpPr>
          <p:cNvPr id="8" name="Titel 3">
            <a:extLst>
              <a:ext uri="{FF2B5EF4-FFF2-40B4-BE49-F238E27FC236}">
                <a16:creationId xmlns:a16="http://schemas.microsoft.com/office/drawing/2014/main" id="{A57A7D2D-4DC6-A7A9-AAEF-A5850C56AA94}"/>
              </a:ext>
            </a:extLst>
          </p:cNvPr>
          <p:cNvSpPr txBox="1">
            <a:spLocks/>
          </p:cNvSpPr>
          <p:nvPr/>
        </p:nvSpPr>
        <p:spPr>
          <a:xfrm>
            <a:off x="3021873" y="412851"/>
            <a:ext cx="8226251" cy="744854"/>
          </a:xfrm>
          <a:prstGeom prst="rect">
            <a:avLst/>
          </a:prstGeom>
          <a:solidFill>
            <a:schemeClr val="bg1"/>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t>Decaan</a:t>
            </a:r>
          </a:p>
        </p:txBody>
      </p:sp>
    </p:spTree>
    <p:extLst>
      <p:ext uri="{BB962C8B-B14F-4D97-AF65-F5344CB8AC3E}">
        <p14:creationId xmlns:p14="http://schemas.microsoft.com/office/powerpoint/2010/main" val="4074099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B0055-7C62-92F3-021C-A23D20246372}"/>
              </a:ext>
            </a:extLst>
          </p:cNvPr>
          <p:cNvSpPr>
            <a:spLocks noGrp="1"/>
          </p:cNvSpPr>
          <p:nvPr>
            <p:ph type="ctrTitle"/>
          </p:nvPr>
        </p:nvSpPr>
        <p:spPr>
          <a:xfrm>
            <a:off x="1337212" y="1645920"/>
            <a:ext cx="9756000" cy="895350"/>
          </a:xfrm>
        </p:spPr>
        <p:txBody>
          <a:bodyPr/>
          <a:lstStyle/>
          <a:p>
            <a:r>
              <a:rPr lang="nl-NL" dirty="0"/>
              <a:t>Vragen?</a:t>
            </a:r>
          </a:p>
        </p:txBody>
      </p:sp>
      <p:pic>
        <p:nvPicPr>
          <p:cNvPr id="3074" name="Picture 2" descr="Vraag Questionmark Rood - Gratis gifs op Pixabay - Pixabay">
            <a:extLst>
              <a:ext uri="{FF2B5EF4-FFF2-40B4-BE49-F238E27FC236}">
                <a16:creationId xmlns:a16="http://schemas.microsoft.com/office/drawing/2014/main" id="{7695CFEF-45AB-7867-B273-BA84695E7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9" y="-906623"/>
            <a:ext cx="5470072" cy="830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301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451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35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7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36E71FD-A385-2280-3C42-9AA599794248}"/>
              </a:ext>
            </a:extLst>
          </p:cNvPr>
          <p:cNvSpPr>
            <a:spLocks noGrp="1"/>
          </p:cNvSpPr>
          <p:nvPr>
            <p:ph idx="1"/>
          </p:nvPr>
        </p:nvSpPr>
        <p:spPr>
          <a:xfrm>
            <a:off x="2329989" y="1872342"/>
            <a:ext cx="7249440" cy="2464525"/>
          </a:xfrm>
        </p:spPr>
        <p:txBody>
          <a:bodyPr vert="horz" lIns="91440" tIns="45720" rIns="91440" bIns="45720" rtlCol="0" anchor="t">
            <a:normAutofit fontScale="25000" lnSpcReduction="20000"/>
          </a:bodyPr>
          <a:lstStyle/>
          <a:p>
            <a:pPr marL="0" indent="0" algn="ctr">
              <a:buNone/>
            </a:pPr>
            <a:r>
              <a:rPr lang="nl-NL" sz="14400" b="1" dirty="0"/>
              <a:t>Voorstellen </a:t>
            </a:r>
          </a:p>
          <a:p>
            <a:pPr marL="0" indent="0" algn="ctr">
              <a:buNone/>
            </a:pPr>
            <a:endParaRPr lang="nl-NL" sz="14400" b="1" dirty="0"/>
          </a:p>
          <a:p>
            <a:pPr marL="0" indent="0" algn="ctr">
              <a:buNone/>
            </a:pPr>
            <a:r>
              <a:rPr lang="nl-NL" sz="14400" b="1" dirty="0"/>
              <a:t>mentor</a:t>
            </a:r>
          </a:p>
          <a:p>
            <a:pPr marL="0" indent="0" algn="ctr">
              <a:buNone/>
            </a:pPr>
            <a:r>
              <a:rPr lang="nl-NL" sz="14400" b="1" dirty="0"/>
              <a:t> </a:t>
            </a:r>
          </a:p>
          <a:p>
            <a:pPr marL="0" indent="0" algn="ctr">
              <a:buNone/>
            </a:pPr>
            <a:r>
              <a:rPr lang="nl-NL" sz="14400" b="1" dirty="0"/>
              <a:t>&amp; </a:t>
            </a:r>
          </a:p>
          <a:p>
            <a:pPr marL="0" indent="0" algn="ctr">
              <a:buNone/>
            </a:pPr>
            <a:endParaRPr lang="nl-NL" sz="14400" b="1" dirty="0"/>
          </a:p>
          <a:p>
            <a:pPr marL="0" indent="0" algn="ctr">
              <a:buNone/>
            </a:pPr>
            <a:r>
              <a:rPr lang="nl-NL" sz="14400" b="1" dirty="0"/>
              <a:t>ouder(s)/verzorger(s)</a:t>
            </a:r>
          </a:p>
          <a:p>
            <a:pPr marL="0" indent="0" algn="ctr">
              <a:buNone/>
            </a:pPr>
            <a:br>
              <a:rPr lang="nl-NL" sz="3600" b="1" dirty="0"/>
            </a:br>
            <a:br>
              <a:rPr lang="nl-NL" sz="3600" b="1" dirty="0"/>
            </a:br>
            <a:endParaRPr lang="nl-NL" dirty="0"/>
          </a:p>
          <a:p>
            <a:endParaRPr lang="nl-NL" sz="4000" dirty="0">
              <a:solidFill>
                <a:srgbClr val="FFFFFF"/>
              </a:solidFill>
              <a:cs typeface="Arial" panose="020B0604020202020204"/>
            </a:endParaRPr>
          </a:p>
          <a:p>
            <a:endParaRPr lang="nl-NL" sz="4000" dirty="0">
              <a:solidFill>
                <a:srgbClr val="FFFFFF"/>
              </a:solidFill>
              <a:cs typeface="Arial" panose="020B0604020202020204"/>
            </a:endParaRPr>
          </a:p>
          <a:p>
            <a:endParaRPr lang="nl-NL" dirty="0">
              <a:solidFill>
                <a:srgbClr val="FF0000"/>
              </a:solidFill>
              <a:cs typeface="Arial" panose="020B0604020202020204"/>
            </a:endParaRPr>
          </a:p>
          <a:p>
            <a:endParaRPr lang="nl-NL" dirty="0">
              <a:solidFill>
                <a:srgbClr val="FFFFFF"/>
              </a:solidFill>
              <a:cs typeface="Arial" panose="020B0604020202020204"/>
            </a:endParaRPr>
          </a:p>
        </p:txBody>
      </p:sp>
    </p:spTree>
    <p:extLst>
      <p:ext uri="{BB962C8B-B14F-4D97-AF65-F5344CB8AC3E}">
        <p14:creationId xmlns:p14="http://schemas.microsoft.com/office/powerpoint/2010/main" val="270938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104530-4993-416D-BE42-20A11913B70B}"/>
              </a:ext>
            </a:extLst>
          </p:cNvPr>
          <p:cNvSpPr>
            <a:spLocks noGrp="1"/>
          </p:cNvSpPr>
          <p:nvPr>
            <p:ph type="ctrTitle"/>
          </p:nvPr>
        </p:nvSpPr>
        <p:spPr>
          <a:xfrm>
            <a:off x="3082834" y="448221"/>
            <a:ext cx="8080046" cy="744854"/>
          </a:xfrm>
          <a:solidFill>
            <a:srgbClr val="008BD2"/>
          </a:solidFill>
        </p:spPr>
        <p:txBody>
          <a:bodyPr/>
          <a:lstStyle/>
          <a:p>
            <a:r>
              <a:rPr lang="nl-NL" sz="3600" dirty="0">
                <a:solidFill>
                  <a:schemeClr val="bg1"/>
                </a:solidFill>
              </a:rPr>
              <a:t>Wat kunt u verwachten van de mentor</a:t>
            </a:r>
            <a:endParaRPr lang="nl-NL" sz="2800" dirty="0">
              <a:solidFill>
                <a:schemeClr val="bg1"/>
              </a:solidFill>
            </a:endParaRPr>
          </a:p>
        </p:txBody>
      </p:sp>
      <p:sp>
        <p:nvSpPr>
          <p:cNvPr id="5" name="Ondertitel 4">
            <a:extLst>
              <a:ext uri="{FF2B5EF4-FFF2-40B4-BE49-F238E27FC236}">
                <a16:creationId xmlns:a16="http://schemas.microsoft.com/office/drawing/2014/main" id="{603465B4-E5B6-4CCA-A021-D3D641A6610F}"/>
              </a:ext>
            </a:extLst>
          </p:cNvPr>
          <p:cNvSpPr>
            <a:spLocks noGrp="1"/>
          </p:cNvSpPr>
          <p:nvPr>
            <p:ph type="subTitle" idx="1"/>
          </p:nvPr>
        </p:nvSpPr>
        <p:spPr>
          <a:xfrm>
            <a:off x="1218000" y="1628503"/>
            <a:ext cx="9756000" cy="4606833"/>
          </a:xfrm>
        </p:spPr>
        <p:txBody>
          <a:bodyPr vert="horz" lIns="91440" tIns="45720" rIns="91440" bIns="45720" rtlCol="0" anchor="t">
            <a:normAutofit/>
          </a:bodyPr>
          <a:lstStyle/>
          <a:p>
            <a:pPr marL="342900" indent="-342900" fontAlgn="base">
              <a:buFont typeface="Arial" panose="020B0604020202020204" pitchFamily="34" charset="0"/>
              <a:buChar char="•"/>
              <a:tabLst>
                <a:tab pos="357188" algn="l"/>
              </a:tabLst>
            </a:pPr>
            <a:r>
              <a:rPr lang="nl-NL" b="0" i="0" u="none" strike="noStrike" dirty="0">
                <a:effectLst/>
                <a:latin typeface="Arial"/>
                <a:cs typeface="Arial"/>
              </a:rPr>
              <a:t>Mentorlessen 2x per week – </a:t>
            </a:r>
            <a:r>
              <a:rPr lang="nl-NL" dirty="0">
                <a:latin typeface="Arial"/>
                <a:cs typeface="Arial"/>
              </a:rPr>
              <a:t>o.a. </a:t>
            </a:r>
            <a:r>
              <a:rPr lang="nl-NL" b="0" i="0" u="none" strike="noStrike" dirty="0">
                <a:effectLst/>
                <a:latin typeface="Arial"/>
                <a:cs typeface="Arial"/>
              </a:rPr>
              <a:t>Studielift123</a:t>
            </a:r>
            <a:r>
              <a:rPr lang="en-US" b="0" i="0" dirty="0">
                <a:effectLst/>
                <a:latin typeface="Arial"/>
                <a:cs typeface="Arial"/>
              </a:rPr>
              <a:t>​</a:t>
            </a:r>
          </a:p>
          <a:p>
            <a:pPr marL="342900" indent="-342900" algn="l" rtl="0" fontAlgn="base">
              <a:buFont typeface="Arial" panose="020B0604020202020204" pitchFamily="34" charset="0"/>
              <a:buChar char="•"/>
            </a:pPr>
            <a:endParaRPr lang="nl-NL" b="0" i="0" dirty="0">
              <a:effectLst/>
              <a:latin typeface="Arial" panose="020B0604020202020204" pitchFamily="34" charset="0"/>
            </a:endParaRPr>
          </a:p>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Eerste aanspreekpunt voor leerlingen en ouders</a:t>
            </a:r>
            <a:r>
              <a:rPr lang="en-US" b="0" i="0" dirty="0">
                <a:effectLst/>
                <a:latin typeface="Arial" panose="020B0604020202020204" pitchFamily="34" charset="0"/>
              </a:rPr>
              <a:t>​</a:t>
            </a:r>
          </a:p>
          <a:p>
            <a:pPr marL="342900" indent="-342900" algn="l" rtl="0" fontAlgn="base">
              <a:buFont typeface="Arial" panose="020B0604020202020204" pitchFamily="34" charset="0"/>
              <a:buChar char="•"/>
            </a:pPr>
            <a:endParaRPr lang="nl-NL" b="0" i="0" dirty="0">
              <a:effectLst/>
              <a:latin typeface="Arial" panose="020B0604020202020204" pitchFamily="34" charset="0"/>
            </a:endParaRPr>
          </a:p>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Gesprekspartner voortgangsgesprekken </a:t>
            </a:r>
            <a:r>
              <a:rPr lang="en-US" b="0" i="0" dirty="0">
                <a:effectLst/>
                <a:latin typeface="Arial" panose="020B0604020202020204" pitchFamily="34" charset="0"/>
              </a:rPr>
              <a:t>​</a:t>
            </a:r>
          </a:p>
          <a:p>
            <a:pPr marL="342900" indent="-342900" algn="l" rtl="0" fontAlgn="base">
              <a:buFont typeface="Arial" panose="020B0604020202020204" pitchFamily="34" charset="0"/>
              <a:buChar char="•"/>
            </a:pPr>
            <a:endParaRPr lang="nl-NL" b="0" i="0" dirty="0">
              <a:effectLst/>
              <a:latin typeface="Arial" panose="020B0604020202020204" pitchFamily="34" charset="0"/>
            </a:endParaRPr>
          </a:p>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Welbevinden, cijfers en absentie in de gaten houden</a:t>
            </a:r>
            <a:endParaRPr lang="en-US" b="0" i="0" dirty="0">
              <a:effectLst/>
              <a:latin typeface="Arial" panose="020B0604020202020204" pitchFamily="34" charset="0"/>
            </a:endParaRPr>
          </a:p>
          <a:p>
            <a:endParaRPr lang="nl-NL" dirty="0"/>
          </a:p>
        </p:txBody>
      </p:sp>
    </p:spTree>
    <p:extLst>
      <p:ext uri="{BB962C8B-B14F-4D97-AF65-F5344CB8AC3E}">
        <p14:creationId xmlns:p14="http://schemas.microsoft.com/office/powerpoint/2010/main" val="331341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104530-4993-416D-BE42-20A11913B70B}"/>
              </a:ext>
            </a:extLst>
          </p:cNvPr>
          <p:cNvSpPr>
            <a:spLocks noGrp="1"/>
          </p:cNvSpPr>
          <p:nvPr>
            <p:ph type="ctrTitle"/>
          </p:nvPr>
        </p:nvSpPr>
        <p:spPr>
          <a:xfrm>
            <a:off x="3108960" y="439512"/>
            <a:ext cx="8080046" cy="744854"/>
          </a:xfrm>
          <a:solidFill>
            <a:srgbClr val="008BD2"/>
          </a:solidFill>
        </p:spPr>
        <p:txBody>
          <a:bodyPr/>
          <a:lstStyle/>
          <a:p>
            <a:r>
              <a:rPr lang="nl-NL" sz="3600" dirty="0">
                <a:solidFill>
                  <a:schemeClr val="bg1"/>
                </a:solidFill>
              </a:rPr>
              <a:t>Mentorlessen</a:t>
            </a:r>
            <a:endParaRPr lang="nl-NL" sz="2800" dirty="0">
              <a:solidFill>
                <a:schemeClr val="bg1"/>
              </a:solidFill>
            </a:endParaRPr>
          </a:p>
        </p:txBody>
      </p:sp>
      <p:sp>
        <p:nvSpPr>
          <p:cNvPr id="5" name="Ondertitel 4">
            <a:extLst>
              <a:ext uri="{FF2B5EF4-FFF2-40B4-BE49-F238E27FC236}">
                <a16:creationId xmlns:a16="http://schemas.microsoft.com/office/drawing/2014/main" id="{603465B4-E5B6-4CCA-A021-D3D641A6610F}"/>
              </a:ext>
            </a:extLst>
          </p:cNvPr>
          <p:cNvSpPr>
            <a:spLocks noGrp="1"/>
          </p:cNvSpPr>
          <p:nvPr>
            <p:ph type="subTitle" idx="1"/>
          </p:nvPr>
        </p:nvSpPr>
        <p:spPr>
          <a:xfrm>
            <a:off x="1345920" y="1656806"/>
            <a:ext cx="9756000" cy="3544388"/>
          </a:xfrm>
        </p:spPr>
        <p:txBody>
          <a:bodyPr>
            <a:noAutofit/>
          </a:bodyPr>
          <a:lstStyle/>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Studie- en sociale vaardigheden via Studielift123</a:t>
            </a:r>
            <a:r>
              <a:rPr lang="nl-NL" b="0" i="0" dirty="0">
                <a:effectLst/>
                <a:latin typeface="Arial" panose="020B0604020202020204" pitchFamily="34" charset="0"/>
              </a:rPr>
              <a:t>​</a:t>
            </a:r>
          </a:p>
          <a:p>
            <a:pPr marL="342900" indent="-342900" algn="l" rtl="0" fontAlgn="base">
              <a:buFont typeface="Arial" panose="020B0604020202020204" pitchFamily="34" charset="0"/>
              <a:buChar char="•"/>
            </a:pPr>
            <a:endParaRPr lang="nl-NL" b="0" i="0" dirty="0">
              <a:effectLst/>
              <a:latin typeface="Arial" panose="020B0604020202020204" pitchFamily="34" charset="0"/>
            </a:endParaRPr>
          </a:p>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Groepsgesprekken en individuele gesprekken </a:t>
            </a:r>
            <a:r>
              <a:rPr lang="nl-NL" b="0" i="0" dirty="0">
                <a:effectLst/>
                <a:latin typeface="Arial" panose="020B0604020202020204" pitchFamily="34" charset="0"/>
              </a:rPr>
              <a:t>​</a:t>
            </a:r>
          </a:p>
          <a:p>
            <a:pPr algn="l" rtl="0" fontAlgn="base"/>
            <a:r>
              <a:rPr lang="nl-NL" b="0" i="0" dirty="0">
                <a:effectLst/>
                <a:latin typeface="Arial" panose="020B0604020202020204" pitchFamily="34" charset="0"/>
              </a:rPr>
              <a:t>​</a:t>
            </a:r>
          </a:p>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Doelen stelen en reflecteren</a:t>
            </a:r>
            <a:r>
              <a:rPr lang="nl-NL" b="0" i="0" dirty="0">
                <a:effectLst/>
                <a:latin typeface="Arial" panose="020B0604020202020204" pitchFamily="34" charset="0"/>
              </a:rPr>
              <a:t>​</a:t>
            </a:r>
          </a:p>
          <a:p>
            <a:pPr algn="l" rtl="0" fontAlgn="base"/>
            <a:r>
              <a:rPr lang="nl-NL" b="0" i="0" dirty="0">
                <a:effectLst/>
                <a:latin typeface="Arial" panose="020B0604020202020204" pitchFamily="34" charset="0"/>
              </a:rPr>
              <a:t>​</a:t>
            </a:r>
          </a:p>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Begeleiding</a:t>
            </a:r>
            <a:r>
              <a:rPr lang="nl-NL" b="0" i="0" dirty="0">
                <a:effectLst/>
                <a:latin typeface="Arial" panose="020B0604020202020204" pitchFamily="34" charset="0"/>
              </a:rPr>
              <a:t>​</a:t>
            </a:r>
          </a:p>
          <a:p>
            <a:pPr algn="l" rtl="0" fontAlgn="base"/>
            <a:r>
              <a:rPr lang="nl-NL" b="0" i="0" dirty="0">
                <a:effectLst/>
                <a:latin typeface="Arial" panose="020B0604020202020204" pitchFamily="34" charset="0"/>
              </a:rPr>
              <a:t>​</a:t>
            </a:r>
          </a:p>
          <a:p>
            <a:pPr marL="342900" indent="-342900" algn="l" rtl="0" fontAlgn="base">
              <a:buFont typeface="Arial" panose="020B0604020202020204" pitchFamily="34" charset="0"/>
              <a:buChar char="•"/>
            </a:pPr>
            <a:r>
              <a:rPr lang="nl-NL" b="0" i="0" u="none" strike="noStrike" dirty="0">
                <a:effectLst/>
                <a:latin typeface="Arial" panose="020B0604020202020204" pitchFamily="34" charset="0"/>
              </a:rPr>
              <a:t>LOB - Profielkeuze</a:t>
            </a:r>
            <a:endParaRPr lang="nl-NL" b="0" i="0" dirty="0">
              <a:effectLst/>
              <a:latin typeface="Arial" panose="020B0604020202020204" pitchFamily="34" charset="0"/>
            </a:endParaRPr>
          </a:p>
        </p:txBody>
      </p:sp>
    </p:spTree>
    <p:extLst>
      <p:ext uri="{BB962C8B-B14F-4D97-AF65-F5344CB8AC3E}">
        <p14:creationId xmlns:p14="http://schemas.microsoft.com/office/powerpoint/2010/main" val="104782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104530-4993-416D-BE42-20A11913B70B}"/>
              </a:ext>
            </a:extLst>
          </p:cNvPr>
          <p:cNvSpPr>
            <a:spLocks noGrp="1"/>
          </p:cNvSpPr>
          <p:nvPr>
            <p:ph type="ctrTitle"/>
          </p:nvPr>
        </p:nvSpPr>
        <p:spPr>
          <a:xfrm>
            <a:off x="3082834" y="448221"/>
            <a:ext cx="8080046" cy="744854"/>
          </a:xfrm>
          <a:solidFill>
            <a:srgbClr val="008BD2"/>
          </a:solidFill>
        </p:spPr>
        <p:txBody>
          <a:bodyPr/>
          <a:lstStyle/>
          <a:p>
            <a:r>
              <a:rPr lang="nl-NL" sz="3600" dirty="0">
                <a:solidFill>
                  <a:schemeClr val="bg1"/>
                </a:solidFill>
              </a:rPr>
              <a:t>Indruk van de klas</a:t>
            </a:r>
            <a:endParaRPr lang="nl-NL" sz="2800" dirty="0">
              <a:solidFill>
                <a:schemeClr val="bg1"/>
              </a:solidFill>
            </a:endParaRPr>
          </a:p>
        </p:txBody>
      </p:sp>
      <p:sp>
        <p:nvSpPr>
          <p:cNvPr id="5" name="Ondertitel 4">
            <a:extLst>
              <a:ext uri="{FF2B5EF4-FFF2-40B4-BE49-F238E27FC236}">
                <a16:creationId xmlns:a16="http://schemas.microsoft.com/office/drawing/2014/main" id="{603465B4-E5B6-4CCA-A021-D3D641A6610F}"/>
              </a:ext>
            </a:extLst>
          </p:cNvPr>
          <p:cNvSpPr>
            <a:spLocks noGrp="1"/>
          </p:cNvSpPr>
          <p:nvPr>
            <p:ph type="subTitle" idx="1"/>
          </p:nvPr>
        </p:nvSpPr>
        <p:spPr>
          <a:xfrm>
            <a:off x="1319794" y="1632587"/>
            <a:ext cx="9756000" cy="4066901"/>
          </a:xfrm>
        </p:spPr>
        <p:txBody>
          <a:bodyPr>
            <a:normAutofit/>
          </a:bodyPr>
          <a:lstStyle/>
          <a:p>
            <a:pPr marL="342900" indent="-342900" algn="l" rtl="0" fontAlgn="base">
              <a:buFont typeface="Arial" panose="020B0604020202020204" pitchFamily="34" charset="0"/>
              <a:buChar char="•"/>
            </a:pPr>
            <a:r>
              <a:rPr lang="en-US" b="0" i="0" u="none" strike="noStrike" dirty="0">
                <a:effectLst/>
                <a:latin typeface="Arial" panose="020B0604020202020204" pitchFamily="34" charset="0"/>
              </a:rPr>
              <a:t>I</a:t>
            </a:r>
            <a:r>
              <a:rPr lang="nl-NL" b="0" i="0" u="none" strike="noStrike" dirty="0" err="1">
                <a:effectLst/>
                <a:latin typeface="Arial" panose="020B0604020202020204" pitchFamily="34" charset="0"/>
              </a:rPr>
              <a:t>ndruk</a:t>
            </a:r>
            <a:r>
              <a:rPr lang="nl-NL" b="0" i="0" u="none" strike="noStrike" dirty="0">
                <a:effectLst/>
                <a:latin typeface="Arial" panose="020B0604020202020204" pitchFamily="34" charset="0"/>
              </a:rPr>
              <a:t> </a:t>
            </a:r>
            <a:r>
              <a:rPr lang="en-US" b="0" i="0" dirty="0">
                <a:effectLst/>
                <a:latin typeface="Arial" panose="020B0604020202020204" pitchFamily="34" charset="0"/>
              </a:rPr>
              <a:t>​</a:t>
            </a:r>
          </a:p>
          <a:p>
            <a:pPr algn="l" rtl="0" fontAlgn="base"/>
            <a:r>
              <a:rPr lang="nl-NL" b="0" i="0" dirty="0">
                <a:effectLst/>
                <a:latin typeface="Arial" panose="020B0604020202020204" pitchFamily="34" charset="0"/>
              </a:rPr>
              <a:t>​</a:t>
            </a:r>
          </a:p>
          <a:p>
            <a:pPr marL="342900" indent="-342900" algn="l" rtl="0" fontAlgn="base">
              <a:buFont typeface="Arial" panose="020B0604020202020204" pitchFamily="34" charset="0"/>
              <a:buChar char="•"/>
            </a:pPr>
            <a:r>
              <a:rPr lang="en-US" b="0" i="0" u="none" strike="noStrike" dirty="0">
                <a:effectLst/>
                <a:latin typeface="Arial" panose="020B0604020202020204" pitchFamily="34" charset="0"/>
              </a:rPr>
              <a:t>V</a:t>
            </a:r>
            <a:r>
              <a:rPr lang="nl-NL" b="0" i="0" u="none" strike="noStrike" dirty="0" err="1">
                <a:effectLst/>
                <a:latin typeface="Arial" panose="020B0604020202020204" pitchFamily="34" charset="0"/>
              </a:rPr>
              <a:t>erschillen</a:t>
            </a:r>
            <a:r>
              <a:rPr lang="nl-NL" b="0" i="0" u="none" strike="noStrike" dirty="0">
                <a:effectLst/>
                <a:latin typeface="Arial" panose="020B0604020202020204" pitchFamily="34" charset="0"/>
              </a:rPr>
              <a:t> met vorig schooljaar</a:t>
            </a:r>
            <a:endParaRPr lang="nl-NL" b="0" i="0" dirty="0">
              <a:effectLst/>
              <a:latin typeface="Arial" panose="020B0604020202020204" pitchFamily="34" charset="0"/>
            </a:endParaRPr>
          </a:p>
          <a:p>
            <a:endParaRPr lang="nl-NL" dirty="0"/>
          </a:p>
        </p:txBody>
      </p:sp>
    </p:spTree>
    <p:extLst>
      <p:ext uri="{BB962C8B-B14F-4D97-AF65-F5344CB8AC3E}">
        <p14:creationId xmlns:p14="http://schemas.microsoft.com/office/powerpoint/2010/main" val="4236001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C3ECFB76-C331-EE93-F545-67555181A123}"/>
              </a:ext>
            </a:extLst>
          </p:cNvPr>
          <p:cNvSpPr txBox="1">
            <a:spLocks/>
          </p:cNvSpPr>
          <p:nvPr/>
        </p:nvSpPr>
        <p:spPr>
          <a:xfrm>
            <a:off x="2290353" y="300175"/>
            <a:ext cx="9039497" cy="744854"/>
          </a:xfrm>
          <a:prstGeom prst="rect">
            <a:avLst/>
          </a:prstGeom>
          <a:solidFill>
            <a:srgbClr val="008BD2"/>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solidFill>
                  <a:schemeClr val="bg1"/>
                </a:solidFill>
              </a:rPr>
              <a:t>Belangrijke zaken</a:t>
            </a:r>
          </a:p>
        </p:txBody>
      </p:sp>
      <p:sp>
        <p:nvSpPr>
          <p:cNvPr id="4" name="Tijdelijke aanduiding voor inhoud 6">
            <a:extLst>
              <a:ext uri="{FF2B5EF4-FFF2-40B4-BE49-F238E27FC236}">
                <a16:creationId xmlns:a16="http://schemas.microsoft.com/office/drawing/2014/main" id="{B1FD12C9-E7EF-5D83-B7A6-6222E199FC81}"/>
              </a:ext>
            </a:extLst>
          </p:cNvPr>
          <p:cNvSpPr txBox="1">
            <a:spLocks/>
          </p:cNvSpPr>
          <p:nvPr/>
        </p:nvSpPr>
        <p:spPr>
          <a:xfrm>
            <a:off x="748938" y="1611086"/>
            <a:ext cx="11277600" cy="5338354"/>
          </a:xfrm>
          <a:prstGeom prst="rect">
            <a:avLst/>
          </a:prstGeom>
        </p:spPr>
        <p:txBody>
          <a:bodyPr vert="horz" lIns="91440" tIns="45720" rIns="91440" bIns="45720" rtlCol="0" anchor="t">
            <a:normAutofit/>
          </a:bodyPr>
          <a:lstStyle>
            <a:lvl1pPr marL="361950" indent="-361950" algn="l" defTabSz="914400" rtl="0" eaLnBrk="1" latinLnBrk="0" hangingPunct="1">
              <a:lnSpc>
                <a:spcPct val="90000"/>
              </a:lnSpc>
              <a:spcBef>
                <a:spcPts val="600"/>
              </a:spcBef>
              <a:buFont typeface="Arial" panose="020B0604020202020204" pitchFamily="34" charset="0"/>
              <a:buChar char="•"/>
              <a:defRPr sz="4000" kern="1200">
                <a:solidFill>
                  <a:schemeClr val="tx1"/>
                </a:solidFill>
                <a:latin typeface="+mn-lt"/>
                <a:ea typeface="+mn-ea"/>
                <a:cs typeface="+mn-cs"/>
              </a:defRPr>
            </a:lvl1pPr>
            <a:lvl2pPr marL="685800" indent="-323850" algn="l" defTabSz="914400" rtl="0" eaLnBrk="1" latinLnBrk="0" hangingPunct="1">
              <a:lnSpc>
                <a:spcPct val="90000"/>
              </a:lnSpc>
              <a:spcBef>
                <a:spcPts val="300"/>
              </a:spcBef>
              <a:buFont typeface="Arial" panose="020B0604020202020204" pitchFamily="34" charset="0"/>
              <a:buChar char="-"/>
              <a:defRPr sz="3200" kern="1200">
                <a:solidFill>
                  <a:schemeClr val="tx1"/>
                </a:solidFill>
                <a:latin typeface="+mn-lt"/>
                <a:ea typeface="+mn-ea"/>
                <a:cs typeface="+mn-cs"/>
              </a:defRPr>
            </a:lvl2pPr>
            <a:lvl3pPr marL="990600" indent="-276225" algn="l" defTabSz="914400" rtl="0" eaLnBrk="1" latinLnBrk="0" hangingPunct="1">
              <a:lnSpc>
                <a:spcPct val="90000"/>
              </a:lnSpc>
              <a:spcBef>
                <a:spcPts val="200"/>
              </a:spcBef>
              <a:buFont typeface="Arial" panose="020B0604020202020204" pitchFamily="34" charset="0"/>
              <a:buChar char="•"/>
              <a:defRPr sz="2400" kern="1200">
                <a:solidFill>
                  <a:schemeClr val="tx1"/>
                </a:solidFill>
                <a:latin typeface="+mn-lt"/>
                <a:ea typeface="+mn-ea"/>
                <a:cs typeface="+mn-cs"/>
              </a:defRPr>
            </a:lvl3pPr>
            <a:lvl4pPr marL="1162050" indent="-171450" algn="l" defTabSz="914400" rtl="0" eaLnBrk="1" latinLnBrk="0" hangingPunct="1">
              <a:lnSpc>
                <a:spcPct val="90000"/>
              </a:lnSpc>
              <a:spcBef>
                <a:spcPts val="100"/>
              </a:spcBef>
              <a:buFont typeface="Arial" panose="020B0604020202020204" pitchFamily="34" charset="0"/>
              <a:buChar char="-"/>
              <a:defRPr sz="2000" kern="1200">
                <a:solidFill>
                  <a:schemeClr val="tx1"/>
                </a:solidFill>
                <a:latin typeface="+mn-lt"/>
                <a:ea typeface="+mn-ea"/>
                <a:cs typeface="+mn-cs"/>
              </a:defRPr>
            </a:lvl4pPr>
            <a:lvl5pPr marL="1343025" indent="-180975"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l-NL" sz="2400" b="1" dirty="0">
                <a:latin typeface="Arial"/>
                <a:cs typeface="Arial"/>
              </a:rPr>
              <a:t>Rapport</a:t>
            </a:r>
            <a:r>
              <a:rPr lang="nl-NL" sz="2400" dirty="0">
                <a:latin typeface="Arial"/>
                <a:cs typeface="Arial"/>
              </a:rPr>
              <a:t> 2x per jaar ( februari, juli)​</a:t>
            </a:r>
            <a:br>
              <a:rPr lang="nl-NL" sz="2400" dirty="0">
                <a:latin typeface="Arial" panose="020B0604020202020204" pitchFamily="34" charset="0"/>
              </a:rPr>
            </a:br>
            <a:endParaRPr lang="nl-NL" sz="1100" dirty="0">
              <a:latin typeface="Arial" panose="020B0604020202020204" pitchFamily="34" charset="0"/>
            </a:endParaRPr>
          </a:p>
          <a:p>
            <a:pPr fontAlgn="base"/>
            <a:r>
              <a:rPr lang="nl-NL" sz="2400" b="1" dirty="0">
                <a:latin typeface="Arial"/>
                <a:cs typeface="Arial"/>
              </a:rPr>
              <a:t>Keuzelessen</a:t>
            </a:r>
            <a:r>
              <a:rPr lang="nl-NL" sz="2400" dirty="0">
                <a:latin typeface="Arial"/>
                <a:cs typeface="Arial"/>
              </a:rPr>
              <a:t>: zelf kiezen uit aanbod vanaf week 40 -&gt; start lessen in week 41</a:t>
            </a:r>
            <a:r>
              <a:rPr lang="en-US" sz="2400" dirty="0">
                <a:latin typeface="Arial"/>
                <a:cs typeface="Arial"/>
              </a:rPr>
              <a:t>​</a:t>
            </a:r>
            <a:r>
              <a:rPr lang="nl-NL" sz="2400" dirty="0">
                <a:latin typeface="Arial"/>
                <a:cs typeface="Arial"/>
              </a:rPr>
              <a:t>​</a:t>
            </a:r>
            <a:br>
              <a:rPr lang="nl-NL" sz="2400" dirty="0">
                <a:latin typeface="Arial" panose="020B0604020202020204" pitchFamily="34" charset="0"/>
              </a:rPr>
            </a:br>
            <a:endParaRPr lang="nl-NL" sz="1100" dirty="0">
              <a:latin typeface="Arial" panose="020B0604020202020204" pitchFamily="34" charset="0"/>
            </a:endParaRPr>
          </a:p>
          <a:p>
            <a:pPr fontAlgn="base"/>
            <a:r>
              <a:rPr lang="nl-NL" sz="2400" b="1" dirty="0">
                <a:latin typeface="Arial" panose="020B0604020202020204" pitchFamily="34" charset="0"/>
              </a:rPr>
              <a:t>PALET</a:t>
            </a:r>
            <a:r>
              <a:rPr lang="nl-NL" sz="2400" dirty="0">
                <a:latin typeface="Arial" panose="020B0604020202020204" pitchFamily="34" charset="0"/>
              </a:rPr>
              <a:t> (2 uur per week – 2 modules)​</a:t>
            </a:r>
            <a:br>
              <a:rPr lang="nl-NL" sz="2400" dirty="0">
                <a:latin typeface="Arial" panose="020B0604020202020204" pitchFamily="34" charset="0"/>
              </a:rPr>
            </a:br>
            <a:endParaRPr lang="nl-NL" sz="1100" dirty="0">
              <a:latin typeface="Arial" panose="020B0604020202020204" pitchFamily="34" charset="0"/>
            </a:endParaRPr>
          </a:p>
          <a:p>
            <a:pPr fontAlgn="base"/>
            <a:r>
              <a:rPr lang="nl-NL" sz="2400" b="1" dirty="0">
                <a:latin typeface="Arial"/>
                <a:cs typeface="Arial"/>
              </a:rPr>
              <a:t>DOEN-dagen</a:t>
            </a:r>
            <a:r>
              <a:rPr lang="nl-NL" sz="2400" dirty="0">
                <a:latin typeface="Arial"/>
                <a:cs typeface="Arial"/>
              </a:rPr>
              <a:t> </a:t>
            </a:r>
            <a:r>
              <a:rPr lang="nl-NL" sz="1800" dirty="0">
                <a:latin typeface="Arial"/>
                <a:cs typeface="Arial"/>
              </a:rPr>
              <a:t>(week 42 16 t/m 18 okt/ week 7 12 t/m 14 feb/ 26 mei DOEN-dag)​</a:t>
            </a:r>
            <a:br>
              <a:rPr lang="nl-NL" sz="2400" dirty="0">
                <a:latin typeface="Arial" panose="020B0604020202020204" pitchFamily="34" charset="0"/>
              </a:rPr>
            </a:br>
            <a:endParaRPr lang="nl-NL" sz="1100" dirty="0">
              <a:latin typeface="Arial" panose="020B0604020202020204" pitchFamily="34" charset="0"/>
            </a:endParaRPr>
          </a:p>
          <a:p>
            <a:pPr fontAlgn="base"/>
            <a:r>
              <a:rPr lang="nl-NL" sz="2400" b="1" dirty="0">
                <a:latin typeface="Arial" panose="020B0604020202020204" pitchFamily="34" charset="0"/>
              </a:rPr>
              <a:t>Proefwerkrooster</a:t>
            </a:r>
            <a:r>
              <a:rPr lang="nl-NL" sz="2400" dirty="0">
                <a:latin typeface="Arial" panose="020B0604020202020204" pitchFamily="34" charset="0"/>
              </a:rPr>
              <a:t> (communicatiesite)​</a:t>
            </a:r>
            <a:br>
              <a:rPr lang="nl-NL" sz="2400" dirty="0">
                <a:latin typeface="Arial" panose="020B0604020202020204" pitchFamily="34" charset="0"/>
              </a:rPr>
            </a:br>
            <a:endParaRPr lang="nl-NL" sz="1000" dirty="0">
              <a:latin typeface="Arial" panose="020B0604020202020204" pitchFamily="34" charset="0"/>
            </a:endParaRPr>
          </a:p>
          <a:p>
            <a:pPr fontAlgn="base"/>
            <a:r>
              <a:rPr lang="nl-NL" sz="2400" b="1" dirty="0">
                <a:latin typeface="Arial"/>
                <a:cs typeface="Arial"/>
              </a:rPr>
              <a:t>Somtoday</a:t>
            </a:r>
            <a:r>
              <a:rPr lang="nl-NL" sz="2400" dirty="0">
                <a:latin typeface="Arial"/>
                <a:cs typeface="Arial"/>
              </a:rPr>
              <a:t> (cijfers, studiewijzers), </a:t>
            </a:r>
            <a:r>
              <a:rPr lang="nl-NL" sz="2400" b="1" dirty="0">
                <a:latin typeface="Arial"/>
                <a:cs typeface="Arial"/>
              </a:rPr>
              <a:t>Zermelo</a:t>
            </a:r>
            <a:r>
              <a:rPr lang="nl-NL" sz="2400" dirty="0">
                <a:latin typeface="Arial"/>
                <a:cs typeface="Arial"/>
              </a:rPr>
              <a:t> (roosters)​</a:t>
            </a:r>
            <a:br>
              <a:rPr lang="nl-NL" sz="2400" dirty="0">
                <a:latin typeface="Arial" panose="020B0604020202020204" pitchFamily="34" charset="0"/>
              </a:rPr>
            </a:br>
            <a:endParaRPr lang="nl-NL" sz="1000" dirty="0">
              <a:latin typeface="Arial" panose="020B0604020202020204" pitchFamily="34" charset="0"/>
            </a:endParaRPr>
          </a:p>
          <a:p>
            <a:pPr fontAlgn="base"/>
            <a:r>
              <a:rPr lang="nl-NL" sz="2400" b="1" dirty="0">
                <a:latin typeface="Arial"/>
                <a:cs typeface="Arial"/>
              </a:rPr>
              <a:t>Absentie</a:t>
            </a:r>
            <a:r>
              <a:rPr lang="nl-NL" sz="2400" dirty="0">
                <a:latin typeface="Arial"/>
                <a:cs typeface="Arial"/>
              </a:rPr>
              <a:t> (aanwezigheid - verlofaanvragen en ziekmelding (communicatiesite)</a:t>
            </a:r>
            <a:br>
              <a:rPr lang="nl-NL" sz="2400" dirty="0">
                <a:latin typeface="Arial" panose="020B0604020202020204" pitchFamily="34" charset="0"/>
              </a:rPr>
            </a:br>
            <a:endParaRPr lang="nl-NL" sz="1000" dirty="0">
              <a:latin typeface="Arial" panose="020B0604020202020204" pitchFamily="34" charset="0"/>
            </a:endParaRPr>
          </a:p>
          <a:p>
            <a:pPr fontAlgn="base"/>
            <a:r>
              <a:rPr lang="nl-NL" sz="2400" b="1" dirty="0">
                <a:latin typeface="Arial"/>
                <a:cs typeface="Arial"/>
              </a:rPr>
              <a:t>Oriëntatie op profielkeuze MH/H</a:t>
            </a:r>
            <a:r>
              <a:rPr lang="nl-NL" sz="2400" dirty="0">
                <a:latin typeface="Arial"/>
                <a:cs typeface="Arial"/>
              </a:rPr>
              <a:t> start in blok 2: LOB in mentoruren en DOEN-dagen 2 (</a:t>
            </a:r>
            <a:r>
              <a:rPr lang="nl-NL" sz="2400" dirty="0" err="1">
                <a:latin typeface="Arial"/>
                <a:cs typeface="Arial"/>
              </a:rPr>
              <a:t>vakkenvoorlichting+voorstelling</a:t>
            </a:r>
            <a:r>
              <a:rPr lang="nl-NL" sz="2400" dirty="0">
                <a:latin typeface="Arial"/>
                <a:cs typeface="Arial"/>
              </a:rPr>
              <a:t>).</a:t>
            </a:r>
          </a:p>
          <a:p>
            <a:endParaRPr lang="nl-NL" sz="2200" dirty="0">
              <a:latin typeface="+mj-lt"/>
            </a:endParaRPr>
          </a:p>
        </p:txBody>
      </p:sp>
    </p:spTree>
    <p:extLst>
      <p:ext uri="{BB962C8B-B14F-4D97-AF65-F5344CB8AC3E}">
        <p14:creationId xmlns:p14="http://schemas.microsoft.com/office/powerpoint/2010/main" val="3813579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17468AB-E145-4FAD-A29B-C8C214EAB563}"/>
              </a:ext>
            </a:extLst>
          </p:cNvPr>
          <p:cNvSpPr>
            <a:spLocks noGrp="1"/>
          </p:cNvSpPr>
          <p:nvPr>
            <p:ph idx="1"/>
          </p:nvPr>
        </p:nvSpPr>
        <p:spPr>
          <a:xfrm>
            <a:off x="1017703" y="1621834"/>
            <a:ext cx="9756000" cy="4500563"/>
          </a:xfrm>
        </p:spPr>
        <p:txBody>
          <a:bodyPr>
            <a:normAutofit/>
          </a:bodyPr>
          <a:lstStyle/>
          <a:p>
            <a:pPr algn="l" rtl="0" fontAlgn="base">
              <a:buFont typeface="Arial" panose="020B0604020202020204" pitchFamily="34" charset="0"/>
              <a:buChar char="•"/>
            </a:pPr>
            <a:r>
              <a:rPr lang="nl-NL" sz="2400" b="0" i="0" u="none" strike="noStrike" dirty="0">
                <a:effectLst/>
                <a:latin typeface="Arial" panose="020B0604020202020204" pitchFamily="34" charset="0"/>
              </a:rPr>
              <a:t> Ouders en school op één lijn</a:t>
            </a:r>
            <a:r>
              <a:rPr lang="en-US" sz="2400" b="0" i="0" dirty="0">
                <a:effectLst/>
                <a:latin typeface="Arial" panose="020B0604020202020204" pitchFamily="34" charset="0"/>
              </a:rPr>
              <a:t>​</a:t>
            </a:r>
          </a:p>
          <a:p>
            <a:pPr marL="0" indent="0" algn="l" rtl="0" fontAlgn="base">
              <a:buNone/>
            </a:pPr>
            <a:endParaRPr lang="nl-NL" sz="2400" b="0" i="0" dirty="0">
              <a:effectLst/>
              <a:latin typeface="Arial" panose="020B0604020202020204" pitchFamily="34" charset="0"/>
            </a:endParaRPr>
          </a:p>
          <a:p>
            <a:pPr algn="l" rtl="0" fontAlgn="base">
              <a:buFont typeface="Arial" panose="020B0604020202020204" pitchFamily="34" charset="0"/>
              <a:buChar char="•"/>
            </a:pPr>
            <a:r>
              <a:rPr lang="nl-NL" sz="2400" b="0" i="0" u="none" strike="noStrike" dirty="0">
                <a:effectLst/>
                <a:latin typeface="Arial" panose="020B0604020202020204" pitchFamily="34" charset="0"/>
              </a:rPr>
              <a:t> 1,5 à 2 uur huis- leerwerk per dag</a:t>
            </a:r>
            <a:r>
              <a:rPr lang="en-US" sz="2400" b="0" i="0" dirty="0">
                <a:effectLst/>
                <a:latin typeface="Arial" panose="020B0604020202020204" pitchFamily="34" charset="0"/>
              </a:rPr>
              <a:t>​</a:t>
            </a:r>
          </a:p>
          <a:p>
            <a:pPr marL="0" indent="0" algn="l" rtl="0" fontAlgn="base">
              <a:buNone/>
            </a:pPr>
            <a:r>
              <a:rPr lang="nl-NL" sz="2400" b="0" i="0" dirty="0">
                <a:effectLst/>
                <a:latin typeface="Arial" panose="020B0604020202020204" pitchFamily="34" charset="0"/>
              </a:rPr>
              <a:t>​</a:t>
            </a:r>
          </a:p>
          <a:p>
            <a:pPr algn="l" rtl="0" fontAlgn="base">
              <a:buFont typeface="Arial" panose="020B0604020202020204" pitchFamily="34" charset="0"/>
              <a:buChar char="•"/>
            </a:pPr>
            <a:r>
              <a:rPr lang="nl-NL" sz="2400" b="0" i="0" u="none" strike="noStrike" dirty="0">
                <a:effectLst/>
                <a:latin typeface="Arial" panose="020B0604020202020204" pitchFamily="34" charset="0"/>
              </a:rPr>
              <a:t> Maak van schoolwerk dagelijkse routine</a:t>
            </a:r>
            <a:r>
              <a:rPr lang="en-US" sz="2400" b="0" i="0" dirty="0">
                <a:effectLst/>
                <a:latin typeface="Arial" panose="020B0604020202020204" pitchFamily="34" charset="0"/>
              </a:rPr>
              <a:t>​</a:t>
            </a:r>
          </a:p>
          <a:p>
            <a:pPr marL="0" indent="0" algn="l" rtl="0" fontAlgn="base">
              <a:buNone/>
            </a:pPr>
            <a:r>
              <a:rPr lang="nl-NL" sz="2400" b="0" i="0" dirty="0">
                <a:effectLst/>
                <a:latin typeface="Arial" panose="020B0604020202020204" pitchFamily="34" charset="0"/>
              </a:rPr>
              <a:t>​</a:t>
            </a:r>
          </a:p>
          <a:p>
            <a:pPr algn="l" rtl="0" fontAlgn="base">
              <a:buFont typeface="Arial" panose="020B0604020202020204" pitchFamily="34" charset="0"/>
              <a:buChar char="•"/>
            </a:pPr>
            <a:r>
              <a:rPr lang="nl-NL" sz="2400" b="0" i="0" u="none" strike="noStrike" dirty="0">
                <a:effectLst/>
                <a:latin typeface="Arial" panose="020B0604020202020204" pitchFamily="34" charset="0"/>
              </a:rPr>
              <a:t> Creëer een rustige werkplek</a:t>
            </a:r>
            <a:r>
              <a:rPr lang="en-US" sz="2400" b="0" i="0" dirty="0">
                <a:effectLst/>
                <a:latin typeface="Arial" panose="020B0604020202020204" pitchFamily="34" charset="0"/>
              </a:rPr>
              <a:t>​</a:t>
            </a:r>
          </a:p>
          <a:p>
            <a:pPr marL="0" indent="0" algn="l" rtl="0" fontAlgn="base">
              <a:buNone/>
            </a:pPr>
            <a:r>
              <a:rPr lang="nl-NL" sz="2400" b="0" i="0" dirty="0">
                <a:effectLst/>
                <a:latin typeface="Arial" panose="020B0604020202020204" pitchFamily="34" charset="0"/>
              </a:rPr>
              <a:t>​</a:t>
            </a:r>
          </a:p>
          <a:p>
            <a:pPr algn="l" rtl="0" fontAlgn="base">
              <a:buFont typeface="Arial" panose="020B0604020202020204" pitchFamily="34" charset="0"/>
              <a:buChar char="•"/>
            </a:pPr>
            <a:r>
              <a:rPr lang="nl-NL" sz="2400" b="0" i="0" u="none" strike="noStrike" dirty="0">
                <a:effectLst/>
                <a:latin typeface="Arial" panose="020B0604020202020204" pitchFamily="34" charset="0"/>
              </a:rPr>
              <a:t> Indien nodig samen plannen, overhoren</a:t>
            </a:r>
            <a:r>
              <a:rPr lang="en-US" sz="2400" b="0" i="0" dirty="0">
                <a:effectLst/>
                <a:latin typeface="Arial" panose="020B0604020202020204" pitchFamily="34" charset="0"/>
              </a:rPr>
              <a:t>​</a:t>
            </a:r>
          </a:p>
          <a:p>
            <a:pPr marL="0" indent="0" algn="l" rtl="0" fontAlgn="base">
              <a:buNone/>
            </a:pPr>
            <a:r>
              <a:rPr lang="nl-NL" sz="2400" b="0" i="0" dirty="0">
                <a:effectLst/>
                <a:latin typeface="Arial" panose="020B0604020202020204" pitchFamily="34" charset="0"/>
              </a:rPr>
              <a:t>​</a:t>
            </a:r>
          </a:p>
          <a:p>
            <a:pPr algn="l" rtl="0" fontAlgn="base">
              <a:buFont typeface="Arial" panose="020B0604020202020204" pitchFamily="34" charset="0"/>
              <a:buChar char="•"/>
            </a:pPr>
            <a:r>
              <a:rPr lang="nl-NL" sz="2400" b="0" i="0" u="none" strike="noStrike" dirty="0">
                <a:effectLst/>
                <a:latin typeface="Arial" panose="020B0604020202020204" pitchFamily="34" charset="0"/>
              </a:rPr>
              <a:t> Laat uw kind ‘s avonds zijn/ haar tas al inpakken</a:t>
            </a:r>
            <a:endParaRPr lang="en-US" sz="2400" b="0" i="0" dirty="0">
              <a:effectLst/>
              <a:latin typeface="Arial" panose="020B0604020202020204" pitchFamily="34" charset="0"/>
            </a:endParaRPr>
          </a:p>
          <a:p>
            <a:endParaRPr lang="nl-NL" sz="2400" dirty="0"/>
          </a:p>
        </p:txBody>
      </p:sp>
      <p:sp>
        <p:nvSpPr>
          <p:cNvPr id="2" name="Titel 3">
            <a:extLst>
              <a:ext uri="{FF2B5EF4-FFF2-40B4-BE49-F238E27FC236}">
                <a16:creationId xmlns:a16="http://schemas.microsoft.com/office/drawing/2014/main" id="{C5C4ACFD-E285-99C3-5B52-A0C5FFF5443A}"/>
              </a:ext>
            </a:extLst>
          </p:cNvPr>
          <p:cNvSpPr txBox="1">
            <a:spLocks/>
          </p:cNvSpPr>
          <p:nvPr/>
        </p:nvSpPr>
        <p:spPr>
          <a:xfrm>
            <a:off x="2290353" y="300175"/>
            <a:ext cx="9039497" cy="744854"/>
          </a:xfrm>
          <a:prstGeom prst="rect">
            <a:avLst/>
          </a:prstGeom>
          <a:solidFill>
            <a:srgbClr val="008BD2"/>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solidFill>
                  <a:schemeClr val="bg1"/>
                </a:solidFill>
              </a:rPr>
              <a:t>Tips voor thuis</a:t>
            </a:r>
          </a:p>
        </p:txBody>
      </p:sp>
    </p:spTree>
    <p:extLst>
      <p:ext uri="{BB962C8B-B14F-4D97-AF65-F5344CB8AC3E}">
        <p14:creationId xmlns:p14="http://schemas.microsoft.com/office/powerpoint/2010/main" val="175492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3C87BA0E-82B1-CC9D-667C-ADDEACB99A43}"/>
              </a:ext>
            </a:extLst>
          </p:cNvPr>
          <p:cNvSpPr txBox="1">
            <a:spLocks/>
          </p:cNvSpPr>
          <p:nvPr/>
        </p:nvSpPr>
        <p:spPr>
          <a:xfrm>
            <a:off x="2290353" y="300175"/>
            <a:ext cx="9039497" cy="683894"/>
          </a:xfrm>
          <a:prstGeom prst="rect">
            <a:avLst/>
          </a:prstGeom>
          <a:solidFill>
            <a:srgbClr val="008BD2"/>
          </a:solidFill>
        </p:spPr>
        <p:txBody>
          <a:bodyPr anchor="b" anchorCtr="0"/>
          <a:lstStyle>
            <a:lvl1pPr algn="l" defTabSz="914400" rtl="0" eaLnBrk="1" latinLnBrk="0" hangingPunct="1">
              <a:lnSpc>
                <a:spcPct val="90000"/>
              </a:lnSpc>
              <a:spcBef>
                <a:spcPct val="0"/>
              </a:spcBef>
              <a:buNone/>
              <a:defRPr sz="5000" kern="1200">
                <a:solidFill>
                  <a:schemeClr val="tx1"/>
                </a:solidFill>
                <a:latin typeface="+mj-lt"/>
                <a:ea typeface="+mj-ea"/>
                <a:cs typeface="+mj-cs"/>
              </a:defRPr>
            </a:lvl1pPr>
          </a:lstStyle>
          <a:p>
            <a:r>
              <a:rPr lang="nl-NL" sz="2800" dirty="0">
                <a:solidFill>
                  <a:schemeClr val="bg1"/>
                </a:solidFill>
              </a:rPr>
              <a:t>Belangrijke data</a:t>
            </a:r>
          </a:p>
        </p:txBody>
      </p:sp>
      <p:graphicFrame>
        <p:nvGraphicFramePr>
          <p:cNvPr id="3" name="Tabel 2">
            <a:extLst>
              <a:ext uri="{FF2B5EF4-FFF2-40B4-BE49-F238E27FC236}">
                <a16:creationId xmlns:a16="http://schemas.microsoft.com/office/drawing/2014/main" id="{F30CD86A-A2C4-E608-45CD-165FBE8C898E}"/>
              </a:ext>
            </a:extLst>
          </p:cNvPr>
          <p:cNvGraphicFramePr>
            <a:graphicFrameLocks noGrp="1"/>
          </p:cNvGraphicFramePr>
          <p:nvPr>
            <p:extLst>
              <p:ext uri="{D42A27DB-BD31-4B8C-83A1-F6EECF244321}">
                <p14:modId xmlns:p14="http://schemas.microsoft.com/office/powerpoint/2010/main" val="611614891"/>
              </p:ext>
            </p:extLst>
          </p:nvPr>
        </p:nvGraphicFramePr>
        <p:xfrm>
          <a:off x="1055731" y="1390684"/>
          <a:ext cx="10274119" cy="5217421"/>
        </p:xfrm>
        <a:graphic>
          <a:graphicData uri="http://schemas.openxmlformats.org/drawingml/2006/table">
            <a:tbl>
              <a:tblPr firstRow="1" firstCol="1" bandRow="1">
                <a:tableStyleId>{5C22544A-7EE6-4342-B048-85BDC9FD1C3A}</a:tableStyleId>
              </a:tblPr>
              <a:tblGrid>
                <a:gridCol w="3194053">
                  <a:extLst>
                    <a:ext uri="{9D8B030D-6E8A-4147-A177-3AD203B41FA5}">
                      <a16:colId xmlns:a16="http://schemas.microsoft.com/office/drawing/2014/main" val="1651814041"/>
                    </a:ext>
                  </a:extLst>
                </a:gridCol>
                <a:gridCol w="7080066">
                  <a:extLst>
                    <a:ext uri="{9D8B030D-6E8A-4147-A177-3AD203B41FA5}">
                      <a16:colId xmlns:a16="http://schemas.microsoft.com/office/drawing/2014/main" val="39237356"/>
                    </a:ext>
                  </a:extLst>
                </a:gridCol>
              </a:tblGrid>
              <a:tr h="537713">
                <a:tc>
                  <a:txBody>
                    <a:bodyPr/>
                    <a:lstStyle/>
                    <a:p>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23427199"/>
                  </a:ext>
                </a:extLst>
              </a:tr>
              <a:tr h="526762">
                <a:tc>
                  <a:txBody>
                    <a:bodyPr/>
                    <a:lstStyle/>
                    <a:p>
                      <a:r>
                        <a:rPr lang="nl-NL" sz="2000" kern="100" dirty="0">
                          <a:effectLst/>
                          <a:latin typeface="Arial"/>
                          <a:cs typeface="Arial"/>
                        </a:rPr>
                        <a:t>Voortgangsgesprekken (mentor)</a:t>
                      </a:r>
                      <a:endParaRPr lang="nl-NL" sz="2000" kern="100" dirty="0">
                        <a:effectLst/>
                        <a:latin typeface="Arial"/>
                        <a:ea typeface="Calibri" panose="020F0502020204030204" pitchFamily="34" charset="0"/>
                        <a:cs typeface="Arial"/>
                      </a:endParaRPr>
                    </a:p>
                  </a:txBody>
                  <a:tcPr marL="68580" marR="68580" marT="0" marB="0"/>
                </a:tc>
                <a:tc>
                  <a:txBody>
                    <a:bodyPr/>
                    <a:lstStyle/>
                    <a:p>
                      <a:r>
                        <a:rPr lang="nl-NL" sz="2000" kern="100" dirty="0">
                          <a:effectLst/>
                          <a:latin typeface="Arial"/>
                          <a:cs typeface="Arial"/>
                        </a:rPr>
                        <a:t>week 49 - 2 t/m 5 december + week 9 - 24 t/m 27 februari</a:t>
                      </a:r>
                      <a:endParaRPr lang="nl-NL" sz="2000" kern="100" dirty="0">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1358236538"/>
                  </a:ext>
                </a:extLst>
              </a:tr>
              <a:tr h="526762">
                <a:tc>
                  <a:txBody>
                    <a:bodyPr/>
                    <a:lstStyle/>
                    <a:p>
                      <a:r>
                        <a:rPr lang="nl-NL" sz="2000" kern="100" dirty="0">
                          <a:effectLst/>
                          <a:latin typeface="Arial" panose="020B0604020202020204" pitchFamily="34" charset="0"/>
                          <a:cs typeface="Arial" panose="020B0604020202020204" pitchFamily="34" charset="0"/>
                        </a:rPr>
                        <a:t>Rapport 1</a:t>
                      </a:r>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nl-NL" sz="2000" kern="100" dirty="0">
                          <a:effectLst/>
                          <a:latin typeface="Arial"/>
                          <a:cs typeface="Arial"/>
                        </a:rPr>
                        <a:t>week 6 - 3 februari  + rapport 2 week 26 vrijdag 4 juli</a:t>
                      </a:r>
                      <a:endParaRPr lang="nl-NL" sz="2000" kern="100" dirty="0">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3143138354"/>
                  </a:ext>
                </a:extLst>
              </a:tr>
              <a:tr h="526762">
                <a:tc>
                  <a:txBody>
                    <a:bodyPr/>
                    <a:lstStyle/>
                    <a:p>
                      <a:r>
                        <a:rPr lang="nl-NL" sz="2000" kern="100" dirty="0">
                          <a:effectLst/>
                          <a:latin typeface="Arial" panose="020B0604020202020204" pitchFamily="34" charset="0"/>
                          <a:cs typeface="Arial" panose="020B0604020202020204" pitchFamily="34" charset="0"/>
                        </a:rPr>
                        <a:t>Vakdocentenouderavond</a:t>
                      </a:r>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nl-NL" sz="2000" kern="100" dirty="0">
                          <a:effectLst/>
                          <a:latin typeface="Arial"/>
                          <a:cs typeface="Arial"/>
                        </a:rPr>
                        <a:t>week 3 - 21 januari + 23 januari – online via Teams</a:t>
                      </a:r>
                      <a:endParaRPr lang="nl-NL" sz="2000" kern="100" dirty="0">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638378939"/>
                  </a:ext>
                </a:extLst>
              </a:tr>
              <a:tr h="526762">
                <a:tc>
                  <a:txBody>
                    <a:bodyPr/>
                    <a:lstStyle/>
                    <a:p>
                      <a:r>
                        <a:rPr lang="nl-NL" sz="2000" kern="100" dirty="0">
                          <a:effectLst/>
                          <a:latin typeface="Arial"/>
                          <a:cs typeface="Arial"/>
                        </a:rPr>
                        <a:t>DOEN-dagen</a:t>
                      </a:r>
                    </a:p>
                  </a:txBody>
                  <a:tcPr marL="68580" marR="68580" marT="0" marB="0"/>
                </a:tc>
                <a:tc>
                  <a:txBody>
                    <a:bodyPr/>
                    <a:lstStyle/>
                    <a:p>
                      <a:pPr lvl="0">
                        <a:buNone/>
                      </a:pPr>
                      <a:r>
                        <a:rPr lang="nl-NL" sz="2000" b="0" i="0" u="none" strike="noStrike" kern="100" noProof="0" dirty="0">
                          <a:solidFill>
                            <a:srgbClr val="000000"/>
                          </a:solidFill>
                          <a:effectLst/>
                          <a:latin typeface="Arial"/>
                        </a:rPr>
                        <a:t>week 42 - 16 t/m 18 oktober + week 7 - 12 t/m 14 februari + week 22 - 26 mei  </a:t>
                      </a:r>
                      <a:br>
                        <a:rPr lang="nl-NL" sz="2000" b="0" i="0" u="none" strike="noStrike" kern="100" noProof="0" dirty="0">
                          <a:solidFill>
                            <a:srgbClr val="000000"/>
                          </a:solidFill>
                          <a:effectLst/>
                          <a:latin typeface="Arial"/>
                        </a:rPr>
                      </a:br>
                      <a:endParaRPr lang="nl-NL" sz="2000" b="0" i="0" u="none" strike="noStrike" kern="100" noProof="0" dirty="0">
                        <a:solidFill>
                          <a:srgbClr val="000000"/>
                        </a:solidFill>
                        <a:effectLst/>
                        <a:latin typeface="Arial"/>
                      </a:endParaRPr>
                    </a:p>
                  </a:txBody>
                  <a:tcPr marL="68580" marR="68580" marT="0" marB="0"/>
                </a:tc>
                <a:extLst>
                  <a:ext uri="{0D108BD9-81ED-4DB2-BD59-A6C34878D82A}">
                    <a16:rowId xmlns:a16="http://schemas.microsoft.com/office/drawing/2014/main" val="104144749"/>
                  </a:ext>
                </a:extLst>
              </a:tr>
              <a:tr h="521898">
                <a:tc>
                  <a:txBody>
                    <a:bodyPr/>
                    <a:lstStyle/>
                    <a:p>
                      <a:r>
                        <a:rPr lang="nl-NL" sz="2000" kern="100" dirty="0">
                          <a:effectLst/>
                          <a:latin typeface="Arial" panose="020B0604020202020204" pitchFamily="34" charset="0"/>
                          <a:ea typeface="Calibri" panose="020F0502020204030204" pitchFamily="34" charset="0"/>
                          <a:cs typeface="Arial" panose="020B0604020202020204" pitchFamily="34" charset="0"/>
                        </a:rPr>
                        <a:t>Profielkeuze</a:t>
                      </a:r>
                    </a:p>
                  </a:txBody>
                  <a:tcPr marL="68580" marR="68580" marT="0" marB="0"/>
                </a:tc>
                <a:tc>
                  <a:txBody>
                    <a:bodyPr/>
                    <a:lstStyle/>
                    <a:p>
                      <a:r>
                        <a:rPr lang="nl-NL" sz="2000" kern="100" dirty="0">
                          <a:effectLst/>
                          <a:latin typeface="Arial"/>
                          <a:ea typeface="Calibri"/>
                          <a:cs typeface="Arial"/>
                        </a:rPr>
                        <a:t>week 9 - uiterlijk 28 februari</a:t>
                      </a:r>
                    </a:p>
                  </a:txBody>
                  <a:tcPr marL="68580" marR="68580" marT="0" marB="0"/>
                </a:tc>
                <a:extLst>
                  <a:ext uri="{0D108BD9-81ED-4DB2-BD59-A6C34878D82A}">
                    <a16:rowId xmlns:a16="http://schemas.microsoft.com/office/drawing/2014/main" val="1438777345"/>
                  </a:ext>
                </a:extLst>
              </a:tr>
              <a:tr h="526762">
                <a:tc>
                  <a:txBody>
                    <a:bodyPr/>
                    <a:lstStyle/>
                    <a:p>
                      <a:r>
                        <a:rPr lang="nl-NL" sz="2000" kern="100" dirty="0">
                          <a:effectLst/>
                          <a:latin typeface="Arial" panose="020B0604020202020204" pitchFamily="34" charset="0"/>
                          <a:cs typeface="Arial" panose="020B0604020202020204" pitchFamily="34" charset="0"/>
                        </a:rPr>
                        <a:t>Sport- &amp; Cultuurdagen</a:t>
                      </a:r>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nl-NL" sz="2000" kern="100" dirty="0">
                          <a:effectLst/>
                          <a:latin typeface="Arial"/>
                          <a:cs typeface="Arial"/>
                        </a:rPr>
                        <a:t>week 26 - 25 juni + 26 juni</a:t>
                      </a:r>
                      <a:endParaRPr lang="nl-NL" sz="2000" kern="100" dirty="0">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3328872734"/>
                  </a:ext>
                </a:extLst>
              </a:tr>
              <a:tr h="526762">
                <a:tc>
                  <a:txBody>
                    <a:bodyPr/>
                    <a:lstStyle/>
                    <a:p>
                      <a:r>
                        <a:rPr lang="nl-NL" sz="2000" kern="100" dirty="0" err="1">
                          <a:effectLst/>
                          <a:latin typeface="Arial" panose="020B0604020202020204" pitchFamily="34" charset="0"/>
                          <a:cs typeface="Arial" panose="020B0604020202020204" pitchFamily="34" charset="0"/>
                        </a:rPr>
                        <a:t>Mondriaandag</a:t>
                      </a:r>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nl-NL" sz="2000" kern="100" dirty="0">
                          <a:effectLst/>
                          <a:latin typeface="Arial"/>
                          <a:cs typeface="Arial"/>
                        </a:rPr>
                        <a:t>week 27 - 1 juli </a:t>
                      </a:r>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30851346"/>
                  </a:ext>
                </a:extLst>
              </a:tr>
              <a:tr h="526762">
                <a:tc>
                  <a:txBody>
                    <a:bodyPr/>
                    <a:lstStyle/>
                    <a:p>
                      <a:r>
                        <a:rPr lang="nl-NL" sz="2000" kern="100" dirty="0">
                          <a:effectLst/>
                          <a:latin typeface="Arial" panose="020B0604020202020204" pitchFamily="34" charset="0"/>
                          <a:cs typeface="Arial" panose="020B0604020202020204" pitchFamily="34" charset="0"/>
                        </a:rPr>
                        <a:t>Eindfeest klas 1 en 2</a:t>
                      </a:r>
                      <a:endParaRPr lang="nl-NL"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nl-NL" sz="2000" kern="100" dirty="0">
                          <a:effectLst/>
                          <a:latin typeface="Arial"/>
                          <a:cs typeface="Arial"/>
                        </a:rPr>
                        <a:t>week 24 - 12 juni</a:t>
                      </a:r>
                      <a:endParaRPr lang="nl-NL" sz="2000" kern="100" dirty="0">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2687385560"/>
                  </a:ext>
                </a:extLst>
              </a:tr>
            </a:tbl>
          </a:graphicData>
        </a:graphic>
      </p:graphicFrame>
    </p:spTree>
    <p:extLst>
      <p:ext uri="{BB962C8B-B14F-4D97-AF65-F5344CB8AC3E}">
        <p14:creationId xmlns:p14="http://schemas.microsoft.com/office/powerpoint/2010/main" val="1650617906"/>
      </p:ext>
    </p:extLst>
  </p:cSld>
  <p:clrMapOvr>
    <a:masterClrMapping/>
  </p:clrMapOvr>
</p:sld>
</file>

<file path=ppt/theme/theme1.xml><?xml version="1.0" encoding="utf-8"?>
<a:theme xmlns:a="http://schemas.openxmlformats.org/drawingml/2006/main" name="Mondriaan rood">
  <a:themeElements>
    <a:clrScheme name="Het Hooghuis - Mondriaan">
      <a:dk1>
        <a:sysClr val="windowText" lastClr="000000"/>
      </a:dk1>
      <a:lt1>
        <a:sysClr val="window" lastClr="FFFFFF"/>
      </a:lt1>
      <a:dk2>
        <a:srgbClr val="44546A"/>
      </a:dk2>
      <a:lt2>
        <a:srgbClr val="E7E6E6"/>
      </a:lt2>
      <a:accent1>
        <a:srgbClr val="008BD2"/>
      </a:accent1>
      <a:accent2>
        <a:srgbClr val="EF7D00"/>
      </a:accent2>
      <a:accent3>
        <a:srgbClr val="3FA535"/>
      </a:accent3>
      <a:accent4>
        <a:srgbClr val="CC171A"/>
      </a:accent4>
      <a:accent5>
        <a:srgbClr val="83207E"/>
      </a:accent5>
      <a:accent6>
        <a:srgbClr val="FFC000"/>
      </a:accent6>
      <a:hlink>
        <a:srgbClr val="008AD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 MONDR0001 PowerPoint 2022" id="{26326860-EFBC-594B-A6ED-CDD7C8AF9F1C}" vid="{8AD36E73-B11F-914A-B05E-73CF6B4B9A97}"/>
    </a:ext>
  </a:extLst>
</a:theme>
</file>

<file path=ppt/theme/theme2.xml><?xml version="1.0" encoding="utf-8"?>
<a:theme xmlns:a="http://schemas.openxmlformats.org/drawingml/2006/main" name="Mondriaan wit">
  <a:themeElements>
    <a:clrScheme name="Hooghuis - Heesch">
      <a:dk1>
        <a:sysClr val="windowText" lastClr="000000"/>
      </a:dk1>
      <a:lt1>
        <a:sysClr val="window" lastClr="FFFFFF"/>
      </a:lt1>
      <a:dk2>
        <a:srgbClr val="44546A"/>
      </a:dk2>
      <a:lt2>
        <a:srgbClr val="E7E6E6"/>
      </a:lt2>
      <a:accent1>
        <a:srgbClr val="CC171A"/>
      </a:accent1>
      <a:accent2>
        <a:srgbClr val="3FA535"/>
      </a:accent2>
      <a:accent3>
        <a:srgbClr val="EF7D00"/>
      </a:accent3>
      <a:accent4>
        <a:srgbClr val="008BD2"/>
      </a:accent4>
      <a:accent5>
        <a:srgbClr val="83207E"/>
      </a:accent5>
      <a:accent6>
        <a:srgbClr val="FFC000"/>
      </a:accent6>
      <a:hlink>
        <a:srgbClr val="008AD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 MONDR0001 PowerPoint 2022" id="{26326860-EFBC-594B-A6ED-CDD7C8AF9F1C}" vid="{21269F07-F3B6-F64A-A18C-D8B864694CA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90190B281E864EAABA4D8388C5943C" ma:contentTypeVersion="19" ma:contentTypeDescription="Een nieuw document maken." ma:contentTypeScope="" ma:versionID="4695a555f2b009417982db24be5cfabf">
  <xsd:schema xmlns:xsd="http://www.w3.org/2001/XMLSchema" xmlns:xs="http://www.w3.org/2001/XMLSchema" xmlns:p="http://schemas.microsoft.com/office/2006/metadata/properties" xmlns:ns2="230ff946-340e-47af-ae18-b30d27fb9862" xmlns:ns3="1ac554a4-a7e6-4112-a660-d6a3748ba7dc" targetNamespace="http://schemas.microsoft.com/office/2006/metadata/properties" ma:root="true" ma:fieldsID="f683d082ecd92c1b7f799738578565f3" ns2:_="" ns3:_="">
    <xsd:import namespace="230ff946-340e-47af-ae18-b30d27fb9862"/>
    <xsd:import namespace="1ac554a4-a7e6-4112-a660-d6a3748ba7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Kleurprint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ff946-340e-47af-ae18-b30d27fb9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1bbe85b-3fab-419a-a9b6-de03db0cb14d" ma:termSetId="09814cd3-568e-fe90-9814-8d621ff8fb84" ma:anchorId="fba54fb3-c3e1-fe81-a776-ca4b69148c4d" ma:open="true" ma:isKeyword="false">
      <xsd:complexType>
        <xsd:sequence>
          <xsd:element ref="pc:Terms" minOccurs="0" maxOccurs="1"/>
        </xsd:sequence>
      </xsd:complexType>
    </xsd:element>
    <xsd:element name="Kleurprinten" ma:index="24" nillable="true" ma:displayName="Kleur printen" ma:description="De PO dient in kleur uitgeprint te worden" ma:format="Dropdown" ma:internalName="Kleurprinten">
      <xsd:simpleType>
        <xsd:restriction base="dms:Choice">
          <xsd:enumeration value="ja"/>
          <xsd:enumeration value="Keuze 2"/>
          <xsd:enumeration value="Keuze 3"/>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c554a4-a7e6-4112-a660-d6a3748ba7dc"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d028709-718c-4291-ab3d-f1318693f6a6}" ma:internalName="TaxCatchAll" ma:showField="CatchAllData" ma:web="1ac554a4-a7e6-4112-a660-d6a3748ba7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ac554a4-a7e6-4112-a660-d6a3748ba7dc" xsi:nil="true"/>
    <lcf76f155ced4ddcb4097134ff3c332f xmlns="230ff946-340e-47af-ae18-b30d27fb9862">
      <Terms xmlns="http://schemas.microsoft.com/office/infopath/2007/PartnerControls"/>
    </lcf76f155ced4ddcb4097134ff3c332f>
    <Kleurprinten xmlns="230ff946-340e-47af-ae18-b30d27fb9862" xsi:nil="true"/>
  </documentManagement>
</p:properties>
</file>

<file path=customXml/itemProps1.xml><?xml version="1.0" encoding="utf-8"?>
<ds:datastoreItem xmlns:ds="http://schemas.openxmlformats.org/officeDocument/2006/customXml" ds:itemID="{73356746-0E81-46E7-BCF6-F509D3182313}">
  <ds:schemaRefs>
    <ds:schemaRef ds:uri="http://schemas.microsoft.com/sharepoint/v3/contenttype/forms"/>
  </ds:schemaRefs>
</ds:datastoreItem>
</file>

<file path=customXml/itemProps2.xml><?xml version="1.0" encoding="utf-8"?>
<ds:datastoreItem xmlns:ds="http://schemas.openxmlformats.org/officeDocument/2006/customXml" ds:itemID="{7D1E121E-68F9-4DC3-98A1-58698B2084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ff946-340e-47af-ae18-b30d27fb9862"/>
    <ds:schemaRef ds:uri="1ac554a4-a7e6-4112-a660-d6a3748ba7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1CC4BB-26D9-43C6-9EBF-7DF7F587E1BC}">
  <ds:schemaRefs>
    <ds:schemaRef ds:uri="http://schemas.microsoft.com/office/2006/metadata/properties"/>
    <ds:schemaRef ds:uri="http://schemas.microsoft.com/office/infopath/2007/PartnerControls"/>
    <ds:schemaRef ds:uri="cbefdc66-5de5-4b54-9bd3-d474372a6c38"/>
    <ds:schemaRef ds:uri="5fef89a2-a104-4c6b-ba41-45cfdfdc71e1"/>
    <ds:schemaRef ds:uri="0a3501fa-7a7b-4ef4-bbea-3aaccb32b42c"/>
    <ds:schemaRef ds:uri="fcf5873d-e561-456d-bb28-22a8644263e2"/>
    <ds:schemaRef ds:uri="1ac554a4-a7e6-4112-a660-d6a3748ba7dc"/>
    <ds:schemaRef ds:uri="230ff946-340e-47af-ae18-b30d27fb9862"/>
  </ds:schemaRefs>
</ds:datastoreItem>
</file>

<file path=docProps/app.xml><?xml version="1.0" encoding="utf-8"?>
<Properties xmlns="http://schemas.openxmlformats.org/officeDocument/2006/extended-properties" xmlns:vt="http://schemas.openxmlformats.org/officeDocument/2006/docPropsVTypes">
  <Template>HH MONDR0001 PowerPoint 2022</Template>
  <TotalTime>133</TotalTime>
  <Words>807</Words>
  <Application>Microsoft Office PowerPoint</Application>
  <PresentationFormat>Breedbeeld</PresentationFormat>
  <Paragraphs>166</Paragraphs>
  <Slides>25</Slides>
  <Notes>0</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25</vt:i4>
      </vt:variant>
    </vt:vector>
  </HeadingPairs>
  <TitlesOfParts>
    <vt:vector size="30" baseType="lpstr">
      <vt:lpstr>Arial</vt:lpstr>
      <vt:lpstr>Calibri</vt:lpstr>
      <vt:lpstr>Wingdings</vt:lpstr>
      <vt:lpstr>Mondriaan rood</vt:lpstr>
      <vt:lpstr>Mondriaan wit</vt:lpstr>
      <vt:lpstr>PowerPoint-presentatie</vt:lpstr>
      <vt:lpstr>PowerPoint-presentatie</vt:lpstr>
      <vt:lpstr>PowerPoint-presentatie</vt:lpstr>
      <vt:lpstr>Wat kunt u verwachten van de mentor</vt:lpstr>
      <vt:lpstr>Mentorlessen</vt:lpstr>
      <vt:lpstr>Indruk van de klas</vt:lpstr>
      <vt:lpstr>PowerPoint-presentatie</vt:lpstr>
      <vt:lpstr>PowerPoint-presentatie</vt:lpstr>
      <vt:lpstr>PowerPoint-presentatie</vt:lpstr>
      <vt:lpstr>Loopbaan Oriëntatie  Programma leerjaar 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Cihan-Alakmak, A. (Aygün)</dc:creator>
  <cp:lastModifiedBy>Hage, C.E. (Karin)</cp:lastModifiedBy>
  <cp:revision>200</cp:revision>
  <dcterms:created xsi:type="dcterms:W3CDTF">2022-12-01T10:51:20Z</dcterms:created>
  <dcterms:modified xsi:type="dcterms:W3CDTF">2024-06-27T08:36:47Z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0x0101005A90190B281E864EAABA4D8388C5943C</vt:lpwstr>
  </property>
  <property fmtid="{D5CDD505-2E9C-101B-9397-08002B2CF9AE}" pid="3" name="MediaServiceImageTags">
    <vt:lpwstr/>
  </property>
</Properties>
</file>